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commentAuthors.xml" ContentType="application/vnd.openxmlformats-officedocument.presentationml.commentAuthors+xml"/>
  <Override PartName="/ppt/comments/comment1.xml" ContentType="application/vnd.openxmlformats-officedocument.presentationml.comments+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Verizon NHG TX"/>
      <p:regular r:id="rId38"/>
      <p:bold r:id="rId39"/>
      <p:italic r:id="rId40"/>
      <p:boldItalic r:id="rId41"/>
    </p:embeddedFont>
    <p:embeddedFont>
      <p:font typeface="Verizon NHG D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risten Bau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EDDFEB-5759-489D-B16C-B0A7C810318B}">
  <a:tblStyle styleId="{13EDDFEB-5759-489D-B16C-B0A7C810318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39" Type="http://schemas.openxmlformats.org/officeDocument/2006/relationships/font" Target="fonts/VerizonNHGTX-bold.fntdata"/><Relationship Id="rId18" Type="http://schemas.openxmlformats.org/officeDocument/2006/relationships/slide" Target="slides/slide11.xml"/><Relationship Id="rId42" Type="http://schemas.openxmlformats.org/officeDocument/2006/relationships/font" Target="fonts/VerizonNHGDS-regular.fntdata"/><Relationship Id="rId21" Type="http://schemas.openxmlformats.org/officeDocument/2006/relationships/slide" Target="slides/slide14.xml"/><Relationship Id="rId34" Type="http://schemas.openxmlformats.org/officeDocument/2006/relationships/slide" Target="slides/slide27.xml"/><Relationship Id="rId47"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VerizonNHGTX-italic.fntdata"/><Relationship Id="rId24" Type="http://schemas.openxmlformats.org/officeDocument/2006/relationships/slide" Target="slides/slide17.xml"/><Relationship Id="rId45" Type="http://schemas.openxmlformats.org/officeDocument/2006/relationships/font" Target="fonts/VerizonNHGDS-boldItalic.fntdata"/><Relationship Id="rId1" Type="http://schemas.openxmlformats.org/officeDocument/2006/relationships/theme" Target="theme/theme2.xml"/><Relationship Id="rId6" Type="http://schemas.openxmlformats.org/officeDocument/2006/relationships/slideMaster" Target="slideMasters/slideMaster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23" Type="http://schemas.openxmlformats.org/officeDocument/2006/relationships/slide" Target="slides/slide16.xml"/><Relationship Id="rId28" Type="http://schemas.openxmlformats.org/officeDocument/2006/relationships/slide" Target="slides/slide21.xml"/><Relationship Id="rId5" Type="http://schemas.openxmlformats.org/officeDocument/2006/relationships/commentAuthors" Target="commentAuthors.xml"/><Relationship Id="rId15" Type="http://schemas.openxmlformats.org/officeDocument/2006/relationships/slide" Target="slides/slide8.xml"/><Relationship Id="rId36" Type="http://schemas.openxmlformats.org/officeDocument/2006/relationships/slide" Target="slides/slide29.xml"/><Relationship Id="rId44" Type="http://schemas.openxmlformats.org/officeDocument/2006/relationships/font" Target="fonts/VerizonNHGDS-italic.fntdata"/><Relationship Id="rId31" Type="http://schemas.openxmlformats.org/officeDocument/2006/relationships/slide" Target="slides/slide24.xml"/><Relationship Id="rId10" Type="http://schemas.openxmlformats.org/officeDocument/2006/relationships/slide" Target="slides/slide3.xml"/><Relationship Id="rId19" Type="http://schemas.openxmlformats.org/officeDocument/2006/relationships/slide" Target="slides/slide12.xml"/><Relationship Id="rId22" Type="http://schemas.openxmlformats.org/officeDocument/2006/relationships/slide" Target="slides/slide15.xml"/><Relationship Id="rId43" Type="http://schemas.openxmlformats.org/officeDocument/2006/relationships/font" Target="fonts/VerizonNHGDS-bold.fntdata"/><Relationship Id="rId4" Type="http://schemas.openxmlformats.org/officeDocument/2006/relationships/tableStyles" Target="tableStyles.xml"/><Relationship Id="rId9" Type="http://schemas.openxmlformats.org/officeDocument/2006/relationships/slide" Target="slides/slide2.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14" Type="http://schemas.openxmlformats.org/officeDocument/2006/relationships/slide" Target="slides/slide7.xml"/><Relationship Id="rId48" Type="http://schemas.openxmlformats.org/officeDocument/2006/relationships/customXml" Target="../customXml/item3.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slide" Target="slides/slide18.xml"/><Relationship Id="rId33" Type="http://schemas.openxmlformats.org/officeDocument/2006/relationships/slide" Target="slides/slide26.xml"/><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VerizonNHGTX-regular.fntdata"/><Relationship Id="rId46" Type="http://schemas.openxmlformats.org/officeDocument/2006/relationships/customXml" Target="../customXml/item1.xml"/><Relationship Id="rId20" Type="http://schemas.openxmlformats.org/officeDocument/2006/relationships/slide" Target="slides/slide13.xml"/><Relationship Id="rId41" Type="http://schemas.openxmlformats.org/officeDocument/2006/relationships/font" Target="fonts/VerizonNHGTX-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19T03:19:46.614">
    <p:pos x="308" y="345"/>
    <p:text>@steve.sanderson@momentumww.com  Hi Steve!! FYI the user journeys for pre and post event are added-- slide 3 &amp; 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adf48533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adf48533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cb1cba2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cb1cba2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adf48533cc_0_55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adf48533cc_0_551: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9b254d2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9b254d2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b24faf0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b24faf0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b24faf0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b24faf0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b24faf03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b24faf03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b24faf0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b24faf03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df48533cc_0_268: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adf48533cc_0_268: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19c5cfc7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19c5cfc7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19c5cfc7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19c5cfc7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b24faf03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b24faf03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df48533cc_0_569: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adf48533cc_0_569: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111d7dc7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8111d7dc7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df48533cc_0_557: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adf48533cc_0_557: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adf48533cc_0_563: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adf48533cc_0_563: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df48533cc_0_54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adf48533cc_0_545: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bcb1cba247_0_0: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bcb1cba247_0_0: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82bb5010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82bb5010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5c476ba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5c476b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5c476ba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5c476ba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cb1cba24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b1cba2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b24faf03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b24faf03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b24faf0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b24faf0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22ccce2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22ccce2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b24faf03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b24faf03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24faf03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b24faf03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b24faf03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b24faf03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9b254d2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9b254d2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b24faf03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b24faf03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50" name="Shape 50"/>
        <p:cNvGrpSpPr/>
        <p:nvPr/>
      </p:nvGrpSpPr>
      <p:grpSpPr>
        <a:xfrm>
          <a:off x="0" y="0"/>
          <a:ext cx="0" cy="0"/>
          <a:chOff x="0" y="0"/>
          <a:chExt cx="0" cy="0"/>
        </a:xfrm>
      </p:grpSpPr>
      <p:sp>
        <p:nvSpPr>
          <p:cNvPr id="51" name="Google Shape;51;p13"/>
          <p:cNvSpPr txBox="1"/>
          <p:nvPr>
            <p:ph type="ctrTitle"/>
          </p:nvPr>
        </p:nvSpPr>
        <p:spPr>
          <a:xfrm>
            <a:off x="457200" y="463073"/>
            <a:ext cx="6271800" cy="17373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rm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1200"/>
              </a:spcBef>
              <a:spcAft>
                <a:spcPts val="0"/>
              </a:spcAft>
              <a:buClr>
                <a:schemeClr val="dk1"/>
              </a:buClr>
              <a:buSzPts val="2000"/>
              <a:buFont typeface="Verizon NHG TX"/>
              <a:buNone/>
              <a:defRPr b="1" sz="2000">
                <a:solidFill>
                  <a:schemeClr val="dk1"/>
                </a:solidFill>
              </a:defRPr>
            </a:lvl2pPr>
            <a:lvl3pPr lvl="2" rtl="0" algn="l">
              <a:lnSpc>
                <a:spcPct val="80000"/>
              </a:lnSpc>
              <a:spcBef>
                <a:spcPts val="1200"/>
              </a:spcBef>
              <a:spcAft>
                <a:spcPts val="0"/>
              </a:spcAft>
              <a:buClr>
                <a:schemeClr val="dk1"/>
              </a:buClr>
              <a:buSzPts val="2000"/>
              <a:buNone/>
              <a:defRPr b="1" sz="2000">
                <a:solidFill>
                  <a:schemeClr val="dk1"/>
                </a:solidFill>
              </a:defRPr>
            </a:lvl3pPr>
            <a:lvl4pPr lvl="3" rtl="0" algn="l">
              <a:lnSpc>
                <a:spcPct val="80000"/>
              </a:lnSpc>
              <a:spcBef>
                <a:spcPts val="1200"/>
              </a:spcBef>
              <a:spcAft>
                <a:spcPts val="0"/>
              </a:spcAft>
              <a:buClr>
                <a:schemeClr val="dk1"/>
              </a:buClr>
              <a:buSzPts val="2000"/>
              <a:buNone/>
              <a:defRPr b="1" sz="2000">
                <a:solidFill>
                  <a:schemeClr val="dk1"/>
                </a:solidFill>
              </a:defRPr>
            </a:lvl4pPr>
            <a:lvl5pPr lvl="4" rtl="0" algn="l">
              <a:lnSpc>
                <a:spcPct val="80000"/>
              </a:lnSpc>
              <a:spcBef>
                <a:spcPts val="1200"/>
              </a:spcBef>
              <a:spcAft>
                <a:spcPts val="0"/>
              </a:spcAft>
              <a:buClr>
                <a:schemeClr val="dk1"/>
              </a:buClr>
              <a:buSzPts val="2000"/>
              <a:buNone/>
              <a:defRPr b="1" sz="2000">
                <a:solidFill>
                  <a:schemeClr val="dk1"/>
                </a:solidFill>
              </a:defRPr>
            </a:lvl5pPr>
            <a:lvl6pPr lvl="5" rtl="0" algn="l">
              <a:lnSpc>
                <a:spcPct val="80000"/>
              </a:lnSpc>
              <a:spcBef>
                <a:spcPts val="1200"/>
              </a:spcBef>
              <a:spcAft>
                <a:spcPts val="0"/>
              </a:spcAft>
              <a:buClr>
                <a:schemeClr val="dk1"/>
              </a:buClr>
              <a:buSzPts val="2000"/>
              <a:buNone/>
              <a:defRPr b="1" sz="2000">
                <a:solidFill>
                  <a:schemeClr val="dk1"/>
                </a:solidFill>
              </a:defRPr>
            </a:lvl6pPr>
            <a:lvl7pPr lvl="6" rtl="0" algn="l">
              <a:lnSpc>
                <a:spcPct val="80000"/>
              </a:lnSpc>
              <a:spcBef>
                <a:spcPts val="1200"/>
              </a:spcBef>
              <a:spcAft>
                <a:spcPts val="0"/>
              </a:spcAft>
              <a:buClr>
                <a:schemeClr val="dk1"/>
              </a:buClr>
              <a:buSzPts val="2000"/>
              <a:buNone/>
              <a:defRPr b="1" sz="2000">
                <a:solidFill>
                  <a:schemeClr val="dk1"/>
                </a:solidFill>
              </a:defRPr>
            </a:lvl7pPr>
            <a:lvl8pPr lvl="7" rtl="0" algn="l">
              <a:lnSpc>
                <a:spcPct val="80000"/>
              </a:lnSpc>
              <a:spcBef>
                <a:spcPts val="1200"/>
              </a:spcBef>
              <a:spcAft>
                <a:spcPts val="0"/>
              </a:spcAft>
              <a:buClr>
                <a:schemeClr val="dk1"/>
              </a:buClr>
              <a:buSzPts val="2000"/>
              <a:buNone/>
              <a:defRPr b="1" sz="2000">
                <a:solidFill>
                  <a:schemeClr val="dk1"/>
                </a:solidFill>
              </a:defRPr>
            </a:lvl8pPr>
            <a:lvl9pPr lvl="8" rtl="0" algn="l">
              <a:lnSpc>
                <a:spcPct val="80000"/>
              </a:lnSpc>
              <a:spcBef>
                <a:spcPts val="1200"/>
              </a:spcBef>
              <a:spcAft>
                <a:spcPts val="1200"/>
              </a:spcAft>
              <a:buClr>
                <a:schemeClr val="dk1"/>
              </a:buClr>
              <a:buSzPts val="2000"/>
              <a:buNone/>
              <a:defRPr b="1" sz="2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3" name="Shape 53"/>
        <p:cNvGrpSpPr/>
        <p:nvPr/>
      </p:nvGrpSpPr>
      <p:grpSpPr>
        <a:xfrm>
          <a:off x="0" y="0"/>
          <a:ext cx="0" cy="0"/>
          <a:chOff x="0" y="0"/>
          <a:chExt cx="0" cy="0"/>
        </a:xfrm>
      </p:grpSpPr>
      <p:sp>
        <p:nvSpPr>
          <p:cNvPr id="54" name="Google Shape;54;p14"/>
          <p:cNvSpPr txBox="1"/>
          <p:nvPr>
            <p:ph type="title"/>
          </p:nvPr>
        </p:nvSpPr>
        <p:spPr>
          <a:xfrm>
            <a:off x="457200" y="594360"/>
            <a:ext cx="7086600" cy="6858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4"/>
          <p:cNvSpPr txBox="1"/>
          <p:nvPr>
            <p:ph idx="1" type="body"/>
          </p:nvPr>
        </p:nvSpPr>
        <p:spPr>
          <a:xfrm>
            <a:off x="457200" y="1459580"/>
            <a:ext cx="7086600" cy="29790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100000"/>
              </a:lnSpc>
              <a:spcBef>
                <a:spcPts val="1200"/>
              </a:spcBef>
              <a:spcAft>
                <a:spcPts val="0"/>
              </a:spcAft>
              <a:buClr>
                <a:schemeClr val="dk1"/>
              </a:buClr>
              <a:buSzPts val="1800"/>
              <a:buChar char="■"/>
              <a:defRPr/>
            </a:lvl6pPr>
            <a:lvl7pPr indent="-342900" lvl="6" marL="3200400" rtl="0" algn="l">
              <a:lnSpc>
                <a:spcPct val="100000"/>
              </a:lnSpc>
              <a:spcBef>
                <a:spcPts val="1200"/>
              </a:spcBef>
              <a:spcAft>
                <a:spcPts val="0"/>
              </a:spcAft>
              <a:buClr>
                <a:schemeClr val="dk1"/>
              </a:buClr>
              <a:buSzPts val="1800"/>
              <a:buChar char="●"/>
              <a:defRPr/>
            </a:lvl7pPr>
            <a:lvl8pPr indent="-342900" lvl="7" marL="3657600" rtl="0" algn="l">
              <a:lnSpc>
                <a:spcPct val="100000"/>
              </a:lnSpc>
              <a:spcBef>
                <a:spcPts val="1200"/>
              </a:spcBef>
              <a:spcAft>
                <a:spcPts val="0"/>
              </a:spcAft>
              <a:buClr>
                <a:schemeClr val="dk1"/>
              </a:buClr>
              <a:buSzPts val="1800"/>
              <a:buChar char="○"/>
              <a:defRPr/>
            </a:lvl8pPr>
            <a:lvl9pPr indent="-304800" lvl="8" marL="4114800" rtl="0" algn="l">
              <a:lnSpc>
                <a:spcPct val="100000"/>
              </a:lnSpc>
              <a:spcBef>
                <a:spcPts val="1200"/>
              </a:spcBef>
              <a:spcAft>
                <a:spcPts val="1200"/>
              </a:spcAft>
              <a:buClr>
                <a:schemeClr val="dk1"/>
              </a:buClr>
              <a:buSzPts val="1200"/>
              <a:buChar char="■"/>
              <a:defRPr/>
            </a:lvl9pPr>
          </a:lstStyle>
          <a:p/>
        </p:txBody>
      </p:sp>
      <p:sp>
        <p:nvSpPr>
          <p:cNvPr id="56" name="Google Shape;56;p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rm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57" name="Google Shape;57;p1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livegauge.com/industries/brand-activations/%20tbd" TargetMode="External"/><Relationship Id="rId4" Type="http://schemas.openxmlformats.org/officeDocument/2006/relationships/image" Target="../media/image14.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repsly.com/product/field-team-management-software"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teamhaven.com/" TargetMode="External"/><Relationship Id="rId4" Type="http://schemas.openxmlformats.org/officeDocument/2006/relationships/image" Target="../media/image11.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www.buildarray.com/platform-overview"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www.sampoll.co/recapp" TargetMode="Externa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www.outfieldapp.com/" TargetMode="Externa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cpgvisi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5"/>
          <p:cNvSpPr txBox="1"/>
          <p:nvPr>
            <p:ph idx="1" type="subTitle"/>
          </p:nvPr>
        </p:nvSpPr>
        <p:spPr>
          <a:xfrm>
            <a:off x="457200" y="2291877"/>
            <a:ext cx="4114800" cy="24384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rPr lang="en"/>
              <a:t>Goal: </a:t>
            </a:r>
            <a:endParaRPr/>
          </a:p>
          <a:p>
            <a:pPr indent="0" lvl="0" marL="0" rtl="0" algn="l">
              <a:spcBef>
                <a:spcPts val="1200"/>
              </a:spcBef>
              <a:spcAft>
                <a:spcPts val="0"/>
              </a:spcAft>
              <a:buNone/>
            </a:pPr>
            <a:r>
              <a:rPr lang="en"/>
              <a:t>Identify a platform that we can deploy with our Momentum Field Teams to track event metrics.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700"/>
              <a:t>April 2023</a:t>
            </a:r>
            <a:endParaRPr sz="1700"/>
          </a:p>
        </p:txBody>
      </p:sp>
      <p:sp>
        <p:nvSpPr>
          <p:cNvPr id="63" name="Google Shape;63;p15"/>
          <p:cNvSpPr txBox="1"/>
          <p:nvPr>
            <p:ph type="ctrTitle"/>
          </p:nvPr>
        </p:nvSpPr>
        <p:spPr>
          <a:xfrm>
            <a:off x="457200" y="590550"/>
            <a:ext cx="7462500" cy="1137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500"/>
              <a:t>Field Marketing Event Recaps | Verizon</a:t>
            </a:r>
            <a:endParaRPr sz="55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Pinata</a:t>
            </a:r>
            <a:r>
              <a:rPr lang="en"/>
              <a:t> </a:t>
            </a:r>
            <a:endParaRPr/>
          </a:p>
        </p:txBody>
      </p:sp>
      <p:sp>
        <p:nvSpPr>
          <p:cNvPr id="120" name="Google Shape;120;p24"/>
          <p:cNvSpPr txBox="1"/>
          <p:nvPr>
            <p:ph idx="1" type="body"/>
          </p:nvPr>
        </p:nvSpPr>
        <p:spPr>
          <a:xfrm>
            <a:off x="457200" y="1116275"/>
            <a:ext cx="3894600" cy="32274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t/>
            </a:r>
            <a:endParaRPr sz="1100"/>
          </a:p>
          <a:p>
            <a:pPr indent="-298450" lvl="0" marL="457200" rtl="0" algn="l">
              <a:spcBef>
                <a:spcPts val="1200"/>
              </a:spcBef>
              <a:spcAft>
                <a:spcPts val="0"/>
              </a:spcAft>
              <a:buSzPts val="1100"/>
              <a:buChar char="-"/>
            </a:pPr>
            <a:r>
              <a:rPr lang="en" sz="1100"/>
              <a:t>PINATA will onboard staffing agencies so that they can assign or request BAs for events</a:t>
            </a:r>
            <a:endParaRPr sz="1100"/>
          </a:p>
          <a:p>
            <a:pPr indent="-298450" lvl="0" marL="457200" rtl="0" algn="l">
              <a:spcBef>
                <a:spcPts val="0"/>
              </a:spcBef>
              <a:spcAft>
                <a:spcPts val="0"/>
              </a:spcAft>
              <a:buSzPts val="1100"/>
              <a:buChar char="-"/>
            </a:pPr>
            <a:r>
              <a:rPr lang="en" sz="1100"/>
              <a:t>Locations integration w/ google, locations can upload and save easily, can upload maps to get to the actual event space for the BA</a:t>
            </a:r>
            <a:endParaRPr sz="1100"/>
          </a:p>
          <a:p>
            <a:pPr indent="-298450" lvl="0" marL="457200" rtl="0" algn="l">
              <a:spcBef>
                <a:spcPts val="0"/>
              </a:spcBef>
              <a:spcAft>
                <a:spcPts val="0"/>
              </a:spcAft>
              <a:buSzPts val="1100"/>
              <a:buChar char="-"/>
            </a:pPr>
            <a:r>
              <a:rPr lang="en" sz="1100"/>
              <a:t>Can assign multiple user groups to the events when assigning </a:t>
            </a:r>
            <a:endParaRPr sz="1100"/>
          </a:p>
          <a:p>
            <a:pPr indent="-298450" lvl="0" marL="457200" rtl="0" algn="l">
              <a:spcBef>
                <a:spcPts val="0"/>
              </a:spcBef>
              <a:spcAft>
                <a:spcPts val="0"/>
              </a:spcAft>
              <a:buSzPts val="1100"/>
              <a:buChar char="-"/>
            </a:pPr>
            <a:r>
              <a:rPr lang="en" sz="1100"/>
              <a:t>BAs create profiles w/ photos, shirt size, email, etc</a:t>
            </a:r>
            <a:endParaRPr sz="1100"/>
          </a:p>
          <a:p>
            <a:pPr indent="-298450" lvl="0" marL="457200" rtl="0" algn="l">
              <a:spcBef>
                <a:spcPts val="0"/>
              </a:spcBef>
              <a:spcAft>
                <a:spcPts val="0"/>
              </a:spcAft>
              <a:buSzPts val="1100"/>
              <a:buChar char="-"/>
            </a:pPr>
            <a:r>
              <a:rPr lang="en" sz="1100"/>
              <a:t>Can manage $$ profiles and attach it to profile in admin also add tags</a:t>
            </a:r>
            <a:endParaRPr sz="1100"/>
          </a:p>
          <a:p>
            <a:pPr indent="-298450" lvl="0" marL="457200" rtl="0" algn="l">
              <a:spcBef>
                <a:spcPts val="0"/>
              </a:spcBef>
              <a:spcAft>
                <a:spcPts val="0"/>
              </a:spcAft>
              <a:buSzPts val="1100"/>
              <a:buChar char="-"/>
            </a:pPr>
            <a:r>
              <a:rPr lang="en" sz="1100"/>
              <a:t>BA app is </a:t>
            </a:r>
            <a:r>
              <a:rPr lang="en" sz="1100"/>
              <a:t>web based</a:t>
            </a:r>
            <a:r>
              <a:rPr lang="en" sz="1100"/>
              <a:t> </a:t>
            </a:r>
            <a:endParaRPr sz="1100"/>
          </a:p>
          <a:p>
            <a:pPr indent="-298450" lvl="0" marL="457200" rtl="0" algn="l">
              <a:spcBef>
                <a:spcPts val="0"/>
              </a:spcBef>
              <a:spcAft>
                <a:spcPts val="0"/>
              </a:spcAft>
              <a:buSzPts val="1100"/>
              <a:buChar char="-"/>
            </a:pPr>
            <a:r>
              <a:rPr lang="en" sz="1100"/>
              <a:t>Text 30 min before to “log in”; log in gives all upcoming activity for that BA only</a:t>
            </a:r>
            <a:endParaRPr sz="1100"/>
          </a:p>
          <a:p>
            <a:pPr indent="-298450" lvl="0" marL="457200" rtl="0" algn="l">
              <a:spcBef>
                <a:spcPts val="0"/>
              </a:spcBef>
              <a:spcAft>
                <a:spcPts val="0"/>
              </a:spcAft>
              <a:buSzPts val="1100"/>
              <a:buChar char="-"/>
            </a:pPr>
            <a:r>
              <a:rPr lang="en" sz="1100"/>
              <a:t>Check in w/ geo locate; can check out and do the recap post or during.</a:t>
            </a:r>
            <a:endParaRPr sz="1100"/>
          </a:p>
          <a:p>
            <a:pPr indent="-298450" lvl="0" marL="457200" rtl="0" algn="l">
              <a:spcBef>
                <a:spcPts val="0"/>
              </a:spcBef>
              <a:spcAft>
                <a:spcPts val="0"/>
              </a:spcAft>
              <a:buSzPts val="1100"/>
              <a:buChar char="-"/>
            </a:pPr>
            <a:r>
              <a:rPr lang="en" sz="1100"/>
              <a:t>Review reports prior to them being visible (clients can’t see until approved)-- can edit reports in admin for small edits or send back to BA</a:t>
            </a:r>
            <a:endParaRPr sz="1100"/>
          </a:p>
          <a:p>
            <a:pPr indent="0" lvl="0" marL="457200" rtl="0" algn="l">
              <a:spcBef>
                <a:spcPts val="1200"/>
              </a:spcBef>
              <a:spcAft>
                <a:spcPts val="1200"/>
              </a:spcAft>
              <a:buNone/>
            </a:pPr>
            <a:r>
              <a:t/>
            </a:r>
            <a:endParaRPr sz="1100"/>
          </a:p>
        </p:txBody>
      </p:sp>
      <p:pic>
        <p:nvPicPr>
          <p:cNvPr id="121" name="Google Shape;121;p24"/>
          <p:cNvPicPr preferRelativeResize="0"/>
          <p:nvPr/>
        </p:nvPicPr>
        <p:blipFill>
          <a:blip r:embed="rId3">
            <a:alphaModFix/>
          </a:blip>
          <a:stretch>
            <a:fillRect/>
          </a:stretch>
        </p:blipFill>
        <p:spPr>
          <a:xfrm>
            <a:off x="5015775" y="538075"/>
            <a:ext cx="1250400" cy="2387776"/>
          </a:xfrm>
          <a:prstGeom prst="rect">
            <a:avLst/>
          </a:prstGeom>
          <a:noFill/>
          <a:ln>
            <a:noFill/>
          </a:ln>
        </p:spPr>
      </p:pic>
      <p:pic>
        <p:nvPicPr>
          <p:cNvPr id="122" name="Google Shape;122;p24"/>
          <p:cNvPicPr preferRelativeResize="0"/>
          <p:nvPr/>
        </p:nvPicPr>
        <p:blipFill>
          <a:blip r:embed="rId4">
            <a:alphaModFix/>
          </a:blip>
          <a:stretch>
            <a:fillRect/>
          </a:stretch>
        </p:blipFill>
        <p:spPr>
          <a:xfrm>
            <a:off x="6576700" y="568175"/>
            <a:ext cx="1303300" cy="2155125"/>
          </a:xfrm>
          <a:prstGeom prst="rect">
            <a:avLst/>
          </a:prstGeom>
          <a:noFill/>
          <a:ln>
            <a:noFill/>
          </a:ln>
        </p:spPr>
      </p:pic>
      <p:pic>
        <p:nvPicPr>
          <p:cNvPr id="123" name="Google Shape;123;p24"/>
          <p:cNvPicPr preferRelativeResize="0"/>
          <p:nvPr/>
        </p:nvPicPr>
        <p:blipFill>
          <a:blip r:embed="rId5">
            <a:alphaModFix/>
          </a:blip>
          <a:stretch>
            <a:fillRect/>
          </a:stretch>
        </p:blipFill>
        <p:spPr>
          <a:xfrm>
            <a:off x="4651275" y="2749475"/>
            <a:ext cx="3732974" cy="2211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t>Network Ninja </a:t>
            </a:r>
            <a:endParaRPr sz="2400"/>
          </a:p>
          <a:p>
            <a:pPr indent="0" lvl="0" marL="0" rtl="0" algn="l">
              <a:spcBef>
                <a:spcPts val="0"/>
              </a:spcBef>
              <a:spcAft>
                <a:spcPts val="0"/>
              </a:spcAft>
              <a:buNone/>
            </a:pPr>
            <a:r>
              <a:t/>
            </a:r>
            <a:endParaRPr sz="2600"/>
          </a:p>
        </p:txBody>
      </p:sp>
      <p:sp>
        <p:nvSpPr>
          <p:cNvPr id="129" name="Google Shape;129;p25"/>
          <p:cNvSpPr txBox="1"/>
          <p:nvPr>
            <p:ph type="title"/>
          </p:nvPr>
        </p:nvSpPr>
        <p:spPr>
          <a:xfrm>
            <a:off x="517300" y="1092450"/>
            <a:ext cx="3626700" cy="25248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Functionality has not improved or updated in the last few years</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Can easily take an API out to Momentum Analytics dashboard</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BA recapping app, able to only see events they are assigned to and recap them</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Has a overall </a:t>
            </a:r>
            <a:r>
              <a:rPr lang="en" sz="1200">
                <a:solidFill>
                  <a:srgbClr val="222222"/>
                </a:solidFill>
              </a:rPr>
              <a:t>calendar</a:t>
            </a:r>
            <a:r>
              <a:rPr lang="en" sz="1200">
                <a:solidFill>
                  <a:srgbClr val="222222"/>
                </a:solidFill>
              </a:rPr>
              <a:t> but it is not by any means easy to filter or sort</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Keeps all of events in a spreadsheet form but often is a long load time once you get more than 300 events</a:t>
            </a:r>
            <a:endParaRPr sz="1200">
              <a:solidFill>
                <a:srgbClr val="222222"/>
              </a:solidFill>
            </a:endParaRPr>
          </a:p>
          <a:p>
            <a:pPr indent="0" lvl="0" marL="0" rtl="0" algn="l">
              <a:lnSpc>
                <a:spcPct val="100000"/>
              </a:lnSpc>
              <a:spcBef>
                <a:spcPts val="0"/>
              </a:spcBef>
              <a:spcAft>
                <a:spcPts val="0"/>
              </a:spcAft>
              <a:buNone/>
            </a:pPr>
            <a:r>
              <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Pricing: 1k per month, 50 users or less, no setup fee</a:t>
            </a:r>
            <a:endParaRPr sz="1200">
              <a:solidFill>
                <a:srgbClr val="222222"/>
              </a:solidFill>
            </a:endParaRPr>
          </a:p>
          <a:p>
            <a:pPr indent="-304800" lvl="0" marL="457200" rtl="0" algn="l">
              <a:lnSpc>
                <a:spcPct val="100000"/>
              </a:lnSpc>
              <a:spcBef>
                <a:spcPts val="0"/>
              </a:spcBef>
              <a:spcAft>
                <a:spcPts val="0"/>
              </a:spcAft>
              <a:buClr>
                <a:srgbClr val="222222"/>
              </a:buClr>
              <a:buSzPts val="1200"/>
              <a:buChar char="●"/>
            </a:pPr>
            <a:r>
              <a:rPr lang="en" sz="1200">
                <a:solidFill>
                  <a:srgbClr val="222222"/>
                </a:solidFill>
              </a:rPr>
              <a:t>Note: We are using MainEvent for Constellation activation data capture across about 22 markets, for approximately 3K events</a:t>
            </a:r>
            <a:endParaRPr sz="1200">
              <a:solidFill>
                <a:srgbClr val="222222"/>
              </a:solidFill>
            </a:endParaRPr>
          </a:p>
          <a:p>
            <a:pPr indent="0" lvl="0" marL="0" rtl="0" algn="l">
              <a:lnSpc>
                <a:spcPct val="100000"/>
              </a:lnSpc>
              <a:spcBef>
                <a:spcPts val="0"/>
              </a:spcBef>
              <a:spcAft>
                <a:spcPts val="0"/>
              </a:spcAft>
              <a:buClr>
                <a:schemeClr val="dk1"/>
              </a:buClr>
              <a:buSzPts val="1250"/>
              <a:buFont typeface="Arial"/>
              <a:buNone/>
            </a:pPr>
            <a:r>
              <a:t/>
            </a:r>
            <a:endParaRPr b="0" sz="1200">
              <a:solidFill>
                <a:srgbClr val="222222"/>
              </a:solidFill>
            </a:endParaRPr>
          </a:p>
          <a:p>
            <a:pPr indent="0" lvl="0" marL="0" rtl="0" algn="l">
              <a:spcBef>
                <a:spcPts val="0"/>
              </a:spcBef>
              <a:spcAft>
                <a:spcPts val="0"/>
              </a:spcAft>
              <a:buClr>
                <a:schemeClr val="dk1"/>
              </a:buClr>
              <a:buSzPts val="1100"/>
              <a:buFont typeface="Arial"/>
              <a:buNone/>
            </a:pPr>
            <a:r>
              <a:t/>
            </a:r>
            <a:endParaRPr b="0" sz="1200"/>
          </a:p>
        </p:txBody>
      </p:sp>
      <p:sp>
        <p:nvSpPr>
          <p:cNvPr id="130" name="Google Shape;130;p25"/>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31" name="Google Shape;131;p25"/>
          <p:cNvPicPr preferRelativeResize="0"/>
          <p:nvPr/>
        </p:nvPicPr>
        <p:blipFill>
          <a:blip r:embed="rId3">
            <a:alphaModFix/>
          </a:blip>
          <a:stretch>
            <a:fillRect/>
          </a:stretch>
        </p:blipFill>
        <p:spPr>
          <a:xfrm>
            <a:off x="4197500" y="1262825"/>
            <a:ext cx="4197506" cy="340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Cost Comparison </a:t>
            </a:r>
            <a:endParaRPr sz="2400"/>
          </a:p>
        </p:txBody>
      </p:sp>
      <p:graphicFrame>
        <p:nvGraphicFramePr>
          <p:cNvPr id="137" name="Google Shape;137;p26"/>
          <p:cNvGraphicFramePr/>
          <p:nvPr/>
        </p:nvGraphicFramePr>
        <p:xfrm>
          <a:off x="1141700" y="2987125"/>
          <a:ext cx="3000000" cy="3000000"/>
        </p:xfrm>
        <a:graphic>
          <a:graphicData uri="http://schemas.openxmlformats.org/drawingml/2006/table">
            <a:tbl>
              <a:tblPr>
                <a:noFill/>
                <a:tableStyleId>{13EDDFEB-5759-489D-B16C-B0A7C810318B}</a:tableStyleId>
              </a:tblPr>
              <a:tblGrid>
                <a:gridCol w="1018775"/>
                <a:gridCol w="1304000"/>
                <a:gridCol w="1691125"/>
                <a:gridCol w="1956000"/>
              </a:tblGrid>
              <a:tr h="280925">
                <a:tc>
                  <a:txBody>
                    <a:bodyPr/>
                    <a:lstStyle/>
                    <a:p>
                      <a:pPr indent="0" lvl="0" marL="0" rtl="0" algn="ctr">
                        <a:lnSpc>
                          <a:spcPct val="115000"/>
                        </a:lnSpc>
                        <a:spcBef>
                          <a:spcPts val="0"/>
                        </a:spcBef>
                        <a:spcAft>
                          <a:spcPts val="0"/>
                        </a:spcAft>
                        <a:buNone/>
                      </a:pPr>
                      <a:r>
                        <a:rPr b="1" lang="en" sz="1000"/>
                        <a:t>breakdown</a:t>
                      </a:r>
                      <a:endParaRPr b="1"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Brandscopic</a:t>
                      </a:r>
                      <a:endParaRPr b="1"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Pinata</a:t>
                      </a:r>
                      <a:endParaRPr b="1"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Network Ninja</a:t>
                      </a:r>
                      <a:endParaRPr b="1"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10800">
                <a:tc>
                  <a:txBody>
                    <a:bodyPr/>
                    <a:lstStyle/>
                    <a:p>
                      <a:pPr indent="0" lvl="0" marL="0" rtl="0" algn="ctr">
                        <a:lnSpc>
                          <a:spcPct val="115000"/>
                        </a:lnSpc>
                        <a:spcBef>
                          <a:spcPts val="0"/>
                        </a:spcBef>
                        <a:spcAft>
                          <a:spcPts val="0"/>
                        </a:spcAft>
                        <a:buNone/>
                      </a:pPr>
                      <a:r>
                        <a:rPr lang="en" sz="1000"/>
                        <a:t>/year</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$28,800 /year</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$30,398/year</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$12,000 / year, unlimited tasks and events</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80925">
                <a:tc>
                  <a:txBody>
                    <a:bodyPr/>
                    <a:lstStyle/>
                    <a:p>
                      <a:pPr indent="0" lvl="0" marL="0" rtl="0" algn="ctr">
                        <a:lnSpc>
                          <a:spcPct val="115000"/>
                        </a:lnSpc>
                        <a:spcBef>
                          <a:spcPts val="0"/>
                        </a:spcBef>
                        <a:spcAft>
                          <a:spcPts val="0"/>
                        </a:spcAft>
                        <a:buNone/>
                      </a:pPr>
                      <a:r>
                        <a:rPr lang="en" sz="1000"/>
                        <a:t>/month</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$2,400.00</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$1,666.00</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$1,000.00</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10800">
                <a:tc>
                  <a:txBody>
                    <a:bodyPr/>
                    <a:lstStyle/>
                    <a:p>
                      <a:pPr indent="0" lvl="0" marL="0" rtl="0" algn="ctr">
                        <a:lnSpc>
                          <a:spcPct val="115000"/>
                        </a:lnSpc>
                        <a:spcBef>
                          <a:spcPts val="0"/>
                        </a:spcBef>
                        <a:spcAft>
                          <a:spcPts val="0"/>
                        </a:spcAft>
                        <a:buNone/>
                      </a:pPr>
                      <a:r>
                        <a:rPr lang="en" sz="1000"/>
                        <a:t>details</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Event Hours per month: 3k</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 tasks per month</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unlimited users and events</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80925">
                <a:tc>
                  <a:txBody>
                    <a:bodyPr/>
                    <a:lstStyle/>
                    <a:p>
                      <a:pPr indent="0" lvl="0" marL="0" rtl="0" algn="ctr">
                        <a:lnSpc>
                          <a:spcPct val="115000"/>
                        </a:lnSpc>
                        <a:spcBef>
                          <a:spcPts val="0"/>
                        </a:spcBef>
                        <a:spcAft>
                          <a:spcPts val="0"/>
                        </a:spcAft>
                        <a:buNone/>
                      </a:pPr>
                      <a:r>
                        <a:rPr lang="en" sz="1000"/>
                        <a:t>users</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Unlimited users</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40 users / $49/ USER</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Unlimited</a:t>
                      </a:r>
                      <a:endParaRPr sz="1000"/>
                    </a:p>
                  </a:txBody>
                  <a:tcPr marT="19050" marB="19050" marR="28575" marL="28575" anchor="ctr">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
        <p:nvSpPr>
          <p:cNvPr id="138" name="Google Shape;138;p26"/>
          <p:cNvSpPr txBox="1"/>
          <p:nvPr/>
        </p:nvSpPr>
        <p:spPr>
          <a:xfrm>
            <a:off x="765750" y="1215800"/>
            <a:ext cx="58320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Highlights: </a:t>
            </a:r>
            <a:endParaRPr sz="1100"/>
          </a:p>
          <a:p>
            <a:pPr indent="-298450" lvl="1" marL="914400" rtl="0" algn="l">
              <a:spcBef>
                <a:spcPts val="0"/>
              </a:spcBef>
              <a:spcAft>
                <a:spcPts val="0"/>
              </a:spcAft>
              <a:buSzPts val="1100"/>
              <a:buChar char="-"/>
            </a:pPr>
            <a:r>
              <a:rPr lang="en" sz="1100"/>
              <a:t>Brandscopic gives us unlimited users, no matter if they are admin, client, or Field Staff user seats *they do cap at 3k event hours per month (if we had events that were 10 hours long– we’d have 300 events per month)</a:t>
            </a:r>
            <a:endParaRPr sz="1100"/>
          </a:p>
          <a:p>
            <a:pPr indent="-298450" lvl="1" marL="914400" rtl="0" algn="l">
              <a:spcBef>
                <a:spcPts val="0"/>
              </a:spcBef>
              <a:spcAft>
                <a:spcPts val="0"/>
              </a:spcAft>
              <a:buSzPts val="1100"/>
              <a:buChar char="-"/>
            </a:pPr>
            <a:r>
              <a:rPr lang="en" sz="1100"/>
              <a:t>Pinata will charge $49 / user; so this price will increase as we add users (BL, Analytics, XP, etc)</a:t>
            </a:r>
            <a:endParaRPr sz="1100"/>
          </a:p>
          <a:p>
            <a:pPr indent="-298450" lvl="1" marL="914400" rtl="0" algn="l">
              <a:spcBef>
                <a:spcPts val="0"/>
              </a:spcBef>
              <a:spcAft>
                <a:spcPts val="0"/>
              </a:spcAft>
              <a:buSzPts val="1100"/>
              <a:buChar char="-"/>
            </a:pPr>
            <a:r>
              <a:rPr lang="en" sz="1100"/>
              <a:t>Network Ninja is certainly the most cost effective, but will come with the least features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idx="1" type="body"/>
          </p:nvPr>
        </p:nvSpPr>
        <p:spPr>
          <a:xfrm flipH="1">
            <a:off x="272750" y="1188100"/>
            <a:ext cx="1844400" cy="758700"/>
          </a:xfrm>
          <a:prstGeom prst="rect">
            <a:avLst/>
          </a:prstGeom>
        </p:spPr>
        <p:txBody>
          <a:bodyPr anchorCtr="0" anchor="t" bIns="0" lIns="0" spcFirstLastPara="1" rIns="0" wrap="square" tIns="0">
            <a:noAutofit/>
          </a:bodyPr>
          <a:lstStyle/>
          <a:p>
            <a:pPr indent="-284162" lvl="0" marL="457200" rtl="0" algn="l">
              <a:lnSpc>
                <a:spcPct val="80000"/>
              </a:lnSpc>
              <a:spcBef>
                <a:spcPts val="900"/>
              </a:spcBef>
              <a:spcAft>
                <a:spcPts val="0"/>
              </a:spcAft>
              <a:buSzPts val="875"/>
              <a:buChar char="-"/>
            </a:pPr>
            <a:r>
              <a:rPr lang="en" sz="875">
                <a:solidFill>
                  <a:schemeClr val="dk1"/>
                </a:solidFill>
              </a:rPr>
              <a:t>When considering key features, API abilities, and per user cost–Brandscopic is the leading platform. </a:t>
            </a:r>
            <a:endParaRPr sz="875">
              <a:solidFill>
                <a:schemeClr val="dk1"/>
              </a:solidFill>
            </a:endParaRPr>
          </a:p>
          <a:p>
            <a:pPr indent="0" lvl="0" marL="457200" rtl="0" algn="l">
              <a:lnSpc>
                <a:spcPct val="80000"/>
              </a:lnSpc>
              <a:spcBef>
                <a:spcPts val="1200"/>
              </a:spcBef>
              <a:spcAft>
                <a:spcPts val="0"/>
              </a:spcAft>
              <a:buSzPts val="275"/>
              <a:buNone/>
            </a:pPr>
            <a:r>
              <a:t/>
            </a:r>
            <a:endParaRPr sz="875">
              <a:solidFill>
                <a:schemeClr val="dk1"/>
              </a:solidFill>
            </a:endParaRPr>
          </a:p>
          <a:p>
            <a:pPr indent="0" lvl="0" marL="457200" rtl="0" algn="l">
              <a:lnSpc>
                <a:spcPct val="80000"/>
              </a:lnSpc>
              <a:spcBef>
                <a:spcPts val="1200"/>
              </a:spcBef>
              <a:spcAft>
                <a:spcPts val="0"/>
              </a:spcAft>
              <a:buNone/>
            </a:pPr>
            <a:r>
              <a:t/>
            </a:r>
            <a:endParaRPr sz="875">
              <a:solidFill>
                <a:schemeClr val="dk1"/>
              </a:solidFill>
            </a:endParaRPr>
          </a:p>
          <a:p>
            <a:pPr indent="0" lvl="0" marL="0" rtl="0" algn="l">
              <a:lnSpc>
                <a:spcPct val="80000"/>
              </a:lnSpc>
              <a:spcBef>
                <a:spcPts val="1200"/>
              </a:spcBef>
              <a:spcAft>
                <a:spcPts val="1200"/>
              </a:spcAft>
              <a:buSzPts val="275"/>
              <a:buNone/>
            </a:pPr>
            <a:r>
              <a:t/>
            </a:r>
            <a:endParaRPr sz="1000"/>
          </a:p>
        </p:txBody>
      </p:sp>
      <p:pic>
        <p:nvPicPr>
          <p:cNvPr id="144" name="Google Shape;144;p27"/>
          <p:cNvPicPr preferRelativeResize="0"/>
          <p:nvPr/>
        </p:nvPicPr>
        <p:blipFill>
          <a:blip r:embed="rId3">
            <a:alphaModFix/>
          </a:blip>
          <a:stretch>
            <a:fillRect/>
          </a:stretch>
        </p:blipFill>
        <p:spPr>
          <a:xfrm>
            <a:off x="626675" y="486025"/>
            <a:ext cx="1595725" cy="619100"/>
          </a:xfrm>
          <a:prstGeom prst="rect">
            <a:avLst/>
          </a:prstGeom>
          <a:noFill/>
          <a:ln>
            <a:noFill/>
          </a:ln>
        </p:spPr>
      </p:pic>
      <p:pic>
        <p:nvPicPr>
          <p:cNvPr id="145" name="Google Shape;145;p27"/>
          <p:cNvPicPr preferRelativeResize="0"/>
          <p:nvPr/>
        </p:nvPicPr>
        <p:blipFill>
          <a:blip r:embed="rId4">
            <a:alphaModFix/>
          </a:blip>
          <a:stretch>
            <a:fillRect/>
          </a:stretch>
        </p:blipFill>
        <p:spPr>
          <a:xfrm>
            <a:off x="2463800" y="712000"/>
            <a:ext cx="5717949" cy="419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t>Next Steps</a:t>
            </a:r>
            <a:endParaRPr sz="2200"/>
          </a:p>
        </p:txBody>
      </p:sp>
      <p:sp>
        <p:nvSpPr>
          <p:cNvPr id="151" name="Google Shape;151;p28"/>
          <p:cNvSpPr txBox="1"/>
          <p:nvPr>
            <p:ph idx="1" type="body"/>
          </p:nvPr>
        </p:nvSpPr>
        <p:spPr>
          <a:xfrm>
            <a:off x="504600" y="1177025"/>
            <a:ext cx="5166300" cy="32616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sz="1100">
              <a:solidFill>
                <a:schemeClr val="dk1"/>
              </a:solidFill>
            </a:endParaRPr>
          </a:p>
          <a:p>
            <a:pPr indent="-298450" lvl="1" marL="914400" rtl="0" algn="l">
              <a:spcBef>
                <a:spcPts val="1200"/>
              </a:spcBef>
              <a:spcAft>
                <a:spcPts val="0"/>
              </a:spcAft>
              <a:buSzPts val="1100"/>
              <a:buChar char="-"/>
            </a:pPr>
            <a:r>
              <a:rPr lang="en" sz="1100">
                <a:solidFill>
                  <a:schemeClr val="dk1"/>
                </a:solidFill>
              </a:rPr>
              <a:t>BL to confirm budget and job number to contract Brandscopic</a:t>
            </a:r>
            <a:endParaRPr sz="1100">
              <a:solidFill>
                <a:schemeClr val="dk1"/>
              </a:solidFill>
            </a:endParaRPr>
          </a:p>
          <a:p>
            <a:pPr indent="-298450" lvl="1" marL="914400" rtl="0" algn="l">
              <a:spcBef>
                <a:spcPts val="0"/>
              </a:spcBef>
              <a:spcAft>
                <a:spcPts val="0"/>
              </a:spcAft>
              <a:buSzPts val="1100"/>
              <a:buChar char="-"/>
            </a:pPr>
            <a:r>
              <a:rPr lang="en" sz="1100">
                <a:solidFill>
                  <a:schemeClr val="dk1"/>
                </a:solidFill>
              </a:rPr>
              <a:t>Brandscopic to give us a full SOW and contract for legal review</a:t>
            </a:r>
            <a:endParaRPr sz="1100">
              <a:solidFill>
                <a:schemeClr val="dk1"/>
              </a:solidFill>
            </a:endParaRPr>
          </a:p>
          <a:p>
            <a:pPr indent="-298450" lvl="1" marL="914400" rtl="0" algn="l">
              <a:spcBef>
                <a:spcPts val="0"/>
              </a:spcBef>
              <a:spcAft>
                <a:spcPts val="0"/>
              </a:spcAft>
              <a:buSzPts val="1100"/>
              <a:buChar char="-"/>
            </a:pPr>
            <a:r>
              <a:rPr lang="en" sz="1100">
                <a:solidFill>
                  <a:schemeClr val="dk1"/>
                </a:solidFill>
              </a:rPr>
              <a:t>Once contracted, Kristen + Analytics to set up Verizon Programs + present to BL</a:t>
            </a:r>
            <a:endParaRPr sz="1100">
              <a:solidFill>
                <a:schemeClr val="dk1"/>
              </a:solidFill>
            </a:endParaRPr>
          </a:p>
          <a:p>
            <a:pPr indent="-298450" lvl="1" marL="914400" rtl="0" algn="l">
              <a:spcBef>
                <a:spcPts val="0"/>
              </a:spcBef>
              <a:spcAft>
                <a:spcPts val="0"/>
              </a:spcAft>
              <a:buSzPts val="1100"/>
              <a:buChar char="-"/>
            </a:pPr>
            <a:r>
              <a:rPr lang="en" sz="1100">
                <a:solidFill>
                  <a:schemeClr val="dk1"/>
                </a:solidFill>
              </a:rPr>
              <a:t>BL to confirm recap questions per program</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Brandscopic + Momo connect to establish API to Momo BI</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Review with Bethany</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Unified Data Doc + Field Marketing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Working session to define data flow </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Project Level</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IDs</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784300" y="839851"/>
            <a:ext cx="7086600" cy="22962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a:solidFill>
                  <a:schemeClr val="lt1"/>
                </a:solidFill>
              </a:rPr>
              <a:t>Verizon x Momentum</a:t>
            </a:r>
            <a:endParaRPr>
              <a:solidFill>
                <a:schemeClr val="lt1"/>
              </a:solidFill>
            </a:endParaRPr>
          </a:p>
          <a:p>
            <a:pPr indent="0" lvl="0" marL="0" rtl="0" algn="ctr">
              <a:spcBef>
                <a:spcPts val="0"/>
              </a:spcBef>
              <a:spcAft>
                <a:spcPts val="0"/>
              </a:spcAft>
              <a:buNone/>
            </a:pPr>
            <a:r>
              <a:rPr lang="en">
                <a:solidFill>
                  <a:schemeClr val="lt1"/>
                </a:solidFill>
              </a:rPr>
              <a:t>Organizational Data System</a:t>
            </a:r>
            <a:endParaRPr>
              <a:solidFill>
                <a:schemeClr val="lt1"/>
              </a:solidFill>
            </a:endParaRPr>
          </a:p>
          <a:p>
            <a:pPr indent="0" lvl="0" marL="0" rtl="0" algn="ctr">
              <a:spcBef>
                <a:spcPts val="0"/>
              </a:spcBef>
              <a:spcAft>
                <a:spcPts val="0"/>
              </a:spcAft>
              <a:buNone/>
            </a:pPr>
            <a:r>
              <a:rPr lang="en" sz="2200">
                <a:solidFill>
                  <a:schemeClr val="lt1"/>
                </a:solidFill>
              </a:rPr>
              <a:t>April 2023</a:t>
            </a:r>
            <a:endParaRPr sz="2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30"/>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chemeClr val="lt1"/>
                </a:solidFill>
              </a:rPr>
              <a:t>Field Staff platforms, expanded</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517300" y="5608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Requirements</a:t>
            </a:r>
            <a:endParaRPr sz="2400"/>
          </a:p>
          <a:p>
            <a:pPr indent="0" lvl="0" marL="0" rtl="0" algn="l">
              <a:spcBef>
                <a:spcPts val="0"/>
              </a:spcBef>
              <a:spcAft>
                <a:spcPts val="0"/>
              </a:spcAft>
              <a:buNone/>
            </a:pPr>
            <a:r>
              <a:t/>
            </a:r>
            <a:endParaRPr sz="2600"/>
          </a:p>
        </p:txBody>
      </p:sp>
      <p:sp>
        <p:nvSpPr>
          <p:cNvPr id="167" name="Google Shape;167;p31"/>
          <p:cNvSpPr txBox="1"/>
          <p:nvPr>
            <p:ph type="title"/>
          </p:nvPr>
        </p:nvSpPr>
        <p:spPr>
          <a:xfrm>
            <a:off x="517300" y="978225"/>
            <a:ext cx="7256100" cy="3915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50"/>
              <a:buFont typeface="Arial"/>
              <a:buNone/>
            </a:pPr>
            <a:r>
              <a:rPr lang="en" sz="1100">
                <a:solidFill>
                  <a:srgbClr val="222222"/>
                </a:solidFill>
              </a:rPr>
              <a:t>Platform must meet the following requirements</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rPr lang="en" sz="1100">
                <a:solidFill>
                  <a:srgbClr val="222222"/>
                </a:solidFill>
              </a:rPr>
              <a:t>SCHEDULING</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Schedule an event day or multi day events pre event date, ability to import a bulk upload of events or schedule one off (XP+BL)</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Export all booked events for a month or date range (XP+BL)</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Events classified by program, market and event type</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Events scheduled with a date, location (address), and time attributed to them</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Events assigned to a specific user or BA in the system to Recap that event</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Staffing Agencies to assign/staff events</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rPr lang="en" sz="1100">
                <a:solidFill>
                  <a:srgbClr val="222222"/>
                </a:solidFill>
              </a:rPr>
              <a:t>RECAPS</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BA web app that updates </a:t>
            </a:r>
            <a:r>
              <a:rPr lang="en" sz="1100">
                <a:solidFill>
                  <a:srgbClr val="222222"/>
                </a:solidFill>
              </a:rPr>
              <a:t>real time</a:t>
            </a:r>
            <a:r>
              <a:rPr lang="en" sz="1100">
                <a:solidFill>
                  <a:srgbClr val="222222"/>
                </a:solidFill>
              </a:rPr>
              <a:t>, can start recap and edit before submitting</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BA </a:t>
            </a:r>
            <a:r>
              <a:rPr lang="en" sz="1100">
                <a:solidFill>
                  <a:srgbClr val="222222"/>
                </a:solidFill>
              </a:rPr>
              <a:t>login</a:t>
            </a:r>
            <a:r>
              <a:rPr lang="en" sz="1100">
                <a:solidFill>
                  <a:srgbClr val="222222"/>
                </a:solidFill>
              </a:rPr>
              <a:t> permissions to only recap events that person is assigned to</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Recaps should have logic to show specific questions based on answers </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Recaps will ask a series of questions about event turn out, upload pictures/videos, etc. Should be able to have recaps specific to programs as we do not ask the same questions </a:t>
            </a:r>
            <a:r>
              <a:rPr lang="en" sz="1100">
                <a:solidFill>
                  <a:srgbClr val="222222"/>
                </a:solidFill>
              </a:rPr>
              <a:t>across</a:t>
            </a:r>
            <a:r>
              <a:rPr lang="en" sz="1100">
                <a:solidFill>
                  <a:srgbClr val="222222"/>
                </a:solidFill>
              </a:rPr>
              <a:t> all accounts or client</a:t>
            </a:r>
            <a:endParaRPr sz="1100">
              <a:solidFill>
                <a:srgbClr val="222222"/>
              </a:solidFill>
            </a:endParaRPr>
          </a:p>
          <a:p>
            <a:pPr indent="0" lvl="0" marL="0" rtl="0" algn="l">
              <a:lnSpc>
                <a:spcPct val="100000"/>
              </a:lnSpc>
              <a:spcBef>
                <a:spcPts val="0"/>
              </a:spcBef>
              <a:spcAft>
                <a:spcPts val="0"/>
              </a:spcAft>
              <a:buNone/>
            </a:pPr>
            <a:r>
              <a:t/>
            </a:r>
            <a:endParaRPr sz="1100">
              <a:solidFill>
                <a:srgbClr val="222222"/>
              </a:solidFill>
            </a:endParaRPr>
          </a:p>
          <a:p>
            <a:pPr indent="0" lvl="0" marL="0" rtl="0" algn="l">
              <a:lnSpc>
                <a:spcPct val="100000"/>
              </a:lnSpc>
              <a:spcBef>
                <a:spcPts val="0"/>
              </a:spcBef>
              <a:spcAft>
                <a:spcPts val="0"/>
              </a:spcAft>
              <a:buNone/>
            </a:pPr>
            <a:r>
              <a:rPr lang="en" sz="1100">
                <a:solidFill>
                  <a:srgbClr val="222222"/>
                </a:solidFill>
              </a:rPr>
              <a:t>CLIENT</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Client log in to only see events that have been recapped and approved</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t/>
            </a:r>
            <a:endParaRPr sz="1100">
              <a:solidFill>
                <a:srgbClr val="222222"/>
              </a:solidFill>
            </a:endParaRPr>
          </a:p>
          <a:p>
            <a:pPr indent="0" lvl="0" marL="0" rtl="0" algn="l">
              <a:lnSpc>
                <a:spcPct val="100000"/>
              </a:lnSpc>
              <a:spcBef>
                <a:spcPts val="0"/>
              </a:spcBef>
              <a:spcAft>
                <a:spcPts val="0"/>
              </a:spcAft>
              <a:buClr>
                <a:schemeClr val="dk1"/>
              </a:buClr>
              <a:buSzPts val="1250"/>
              <a:buFont typeface="Arial"/>
              <a:buNone/>
            </a:pPr>
            <a:r>
              <a:rPr lang="en" sz="1100">
                <a:solidFill>
                  <a:srgbClr val="222222"/>
                </a:solidFill>
              </a:rPr>
              <a:t>DATA</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Recap data should export via API to Momentum Analytics dashboard (Bi)</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All data reported to client comes from Momentum dashboard</a:t>
            </a:r>
            <a:endParaRPr sz="1100">
              <a:solidFill>
                <a:srgbClr val="222222"/>
              </a:solidFill>
            </a:endParaRPr>
          </a:p>
          <a:p>
            <a:pPr indent="0" lvl="0" marL="0" rtl="0" algn="l">
              <a:spcBef>
                <a:spcPts val="0"/>
              </a:spcBef>
              <a:spcAft>
                <a:spcPts val="0"/>
              </a:spcAft>
              <a:buClr>
                <a:schemeClr val="dk1"/>
              </a:buClr>
              <a:buSzPts val="1100"/>
              <a:buFont typeface="Arial"/>
              <a:buNone/>
            </a:pPr>
            <a:r>
              <a:t/>
            </a:r>
            <a:endParaRPr b="0" sz="1300"/>
          </a:p>
        </p:txBody>
      </p:sp>
      <p:sp>
        <p:nvSpPr>
          <p:cNvPr id="168" name="Google Shape;168;p31"/>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r>
              <a:rPr lang="en"/>
              <a:t>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nvSpPr>
        <p:spPr>
          <a:xfrm>
            <a:off x="489050" y="549200"/>
            <a:ext cx="5358900" cy="652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2400">
                <a:solidFill>
                  <a:schemeClr val="dk1"/>
                </a:solidFill>
              </a:rPr>
              <a:t>USER JOURNEY, scheduling</a:t>
            </a:r>
            <a:endParaRPr sz="2400">
              <a:solidFill>
                <a:schemeClr val="dk1"/>
              </a:solidFill>
            </a:endParaRPr>
          </a:p>
          <a:p>
            <a:pPr indent="0" lvl="0" marL="0" rtl="0" algn="l">
              <a:lnSpc>
                <a:spcPct val="80000"/>
              </a:lnSpc>
              <a:spcBef>
                <a:spcPts val="0"/>
              </a:spcBef>
              <a:spcAft>
                <a:spcPts val="0"/>
              </a:spcAft>
              <a:buNone/>
            </a:pPr>
            <a:r>
              <a:t/>
            </a:r>
            <a:endParaRPr/>
          </a:p>
        </p:txBody>
      </p:sp>
      <p:pic>
        <p:nvPicPr>
          <p:cNvPr id="174" name="Google Shape;174;p32"/>
          <p:cNvPicPr preferRelativeResize="0"/>
          <p:nvPr/>
        </p:nvPicPr>
        <p:blipFill>
          <a:blip r:embed="rId4">
            <a:alphaModFix/>
          </a:blip>
          <a:stretch>
            <a:fillRect/>
          </a:stretch>
        </p:blipFill>
        <p:spPr>
          <a:xfrm>
            <a:off x="1114938" y="1062025"/>
            <a:ext cx="6809267" cy="358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USER JOURNEY, post event</a:t>
            </a:r>
            <a:endParaRPr sz="2400"/>
          </a:p>
          <a:p>
            <a:pPr indent="0" lvl="0" marL="0" rtl="0" algn="l">
              <a:spcBef>
                <a:spcPts val="0"/>
              </a:spcBef>
              <a:spcAft>
                <a:spcPts val="0"/>
              </a:spcAft>
              <a:buNone/>
            </a:pPr>
            <a:r>
              <a:t/>
            </a:r>
            <a:endParaRPr/>
          </a:p>
        </p:txBody>
      </p:sp>
      <p:pic>
        <p:nvPicPr>
          <p:cNvPr id="180" name="Google Shape;180;p33"/>
          <p:cNvPicPr preferRelativeResize="0"/>
          <p:nvPr/>
        </p:nvPicPr>
        <p:blipFill>
          <a:blip r:embed="rId3">
            <a:alphaModFix/>
          </a:blip>
          <a:stretch>
            <a:fillRect/>
          </a:stretch>
        </p:blipFill>
        <p:spPr>
          <a:xfrm>
            <a:off x="925500" y="1070010"/>
            <a:ext cx="7103206" cy="3558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Verizon x MOMO Organizational Data System​</a:t>
            </a:r>
            <a:endParaRPr/>
          </a:p>
        </p:txBody>
      </p:sp>
      <p:sp>
        <p:nvSpPr>
          <p:cNvPr id="69" name="Google Shape;69;p16"/>
          <p:cNvSpPr txBox="1"/>
          <p:nvPr>
            <p:ph idx="1" type="body"/>
          </p:nvPr>
        </p:nvSpPr>
        <p:spPr>
          <a:xfrm>
            <a:off x="457200" y="1459580"/>
            <a:ext cx="7086600" cy="2979000"/>
          </a:xfrm>
          <a:prstGeom prst="rect">
            <a:avLst/>
          </a:prstGeom>
        </p:spPr>
        <p:txBody>
          <a:bodyPr anchorCtr="0" anchor="t" bIns="0" lIns="0" spcFirstLastPara="1" rIns="0" wrap="square" tIns="0">
            <a:normAutofit/>
          </a:bodyPr>
          <a:lstStyle/>
          <a:p>
            <a:pPr indent="-304800" lvl="0" marL="457200" rtl="0" algn="l">
              <a:lnSpc>
                <a:spcPct val="90000"/>
              </a:lnSpc>
              <a:spcBef>
                <a:spcPts val="1000"/>
              </a:spcBef>
              <a:spcAft>
                <a:spcPts val="0"/>
              </a:spcAft>
              <a:buSzPts val="1200"/>
              <a:buChar char="-"/>
            </a:pPr>
            <a:r>
              <a:rPr b="1" lang="en" sz="1200">
                <a:solidFill>
                  <a:schemeClr val="dk1"/>
                </a:solidFill>
              </a:rPr>
              <a:t>Portfolio-wide standardized system for:</a:t>
            </a:r>
            <a:endParaRPr b="1" sz="1200">
              <a:solidFill>
                <a:schemeClr val="dk1"/>
              </a:solidFill>
            </a:endParaRPr>
          </a:p>
          <a:p>
            <a:pPr indent="-304800" lvl="1" marL="914400" rtl="0" algn="l">
              <a:lnSpc>
                <a:spcPct val="90000"/>
              </a:lnSpc>
              <a:spcBef>
                <a:spcPts val="0"/>
              </a:spcBef>
              <a:spcAft>
                <a:spcPts val="0"/>
              </a:spcAft>
              <a:buSzPts val="1200"/>
              <a:buChar char="-"/>
            </a:pPr>
            <a:r>
              <a:rPr lang="en" sz="1200">
                <a:solidFill>
                  <a:schemeClr val="dk1"/>
                </a:solidFill>
              </a:rPr>
              <a:t>Booking and planning “events”</a:t>
            </a:r>
            <a:endParaRPr sz="1200">
              <a:solidFill>
                <a:schemeClr val="dk1"/>
              </a:solidFill>
            </a:endParaRPr>
          </a:p>
          <a:p>
            <a:pPr indent="-304800" lvl="1" marL="914400" rtl="0" algn="l">
              <a:lnSpc>
                <a:spcPct val="90000"/>
              </a:lnSpc>
              <a:spcBef>
                <a:spcPts val="0"/>
              </a:spcBef>
              <a:spcAft>
                <a:spcPts val="0"/>
              </a:spcAft>
              <a:buSzPts val="1200"/>
              <a:buChar char="-"/>
            </a:pPr>
            <a:r>
              <a:rPr lang="en" sz="1200">
                <a:solidFill>
                  <a:schemeClr val="dk1"/>
                </a:solidFill>
              </a:rPr>
              <a:t>Managing Event Details, Changes, Updates, and Assets/Items required for events</a:t>
            </a:r>
            <a:endParaRPr sz="1200">
              <a:solidFill>
                <a:schemeClr val="dk1"/>
              </a:solidFill>
            </a:endParaRPr>
          </a:p>
          <a:p>
            <a:pPr indent="-304800" lvl="1" marL="914400" rtl="0" algn="l">
              <a:lnSpc>
                <a:spcPct val="90000"/>
              </a:lnSpc>
              <a:spcBef>
                <a:spcPts val="0"/>
              </a:spcBef>
              <a:spcAft>
                <a:spcPts val="0"/>
              </a:spcAft>
              <a:buSzPts val="1200"/>
              <a:buChar char="-"/>
            </a:pPr>
            <a:r>
              <a:rPr lang="en" sz="1200">
                <a:solidFill>
                  <a:schemeClr val="dk1"/>
                </a:solidFill>
              </a:rPr>
              <a:t>Collecting on-site information through a cloud platform/web-based tool (updatable by anyone with access from anywhere, and version control – not 10 different sheets with the same and possibly conflicting manually collected information)</a:t>
            </a:r>
            <a:endParaRPr sz="1200">
              <a:solidFill>
                <a:schemeClr val="dk1"/>
              </a:solidFill>
            </a:endParaRPr>
          </a:p>
          <a:p>
            <a:pPr indent="0" lvl="0" marL="914400" rtl="0" algn="l">
              <a:lnSpc>
                <a:spcPct val="90000"/>
              </a:lnSpc>
              <a:spcBef>
                <a:spcPts val="1000"/>
              </a:spcBef>
              <a:spcAft>
                <a:spcPts val="0"/>
              </a:spcAft>
              <a:buNone/>
            </a:pPr>
            <a:r>
              <a:t/>
            </a:r>
            <a:endParaRPr sz="1200">
              <a:solidFill>
                <a:schemeClr val="dk1"/>
              </a:solidFill>
            </a:endParaRPr>
          </a:p>
          <a:p>
            <a:pPr indent="-304800" lvl="0" marL="457200" rtl="0" algn="l">
              <a:lnSpc>
                <a:spcPct val="90000"/>
              </a:lnSpc>
              <a:spcBef>
                <a:spcPts val="1000"/>
              </a:spcBef>
              <a:spcAft>
                <a:spcPts val="0"/>
              </a:spcAft>
              <a:buSzPts val="1200"/>
              <a:buChar char="-"/>
            </a:pPr>
            <a:r>
              <a:rPr b="1" lang="en" sz="1200">
                <a:solidFill>
                  <a:schemeClr val="dk1"/>
                </a:solidFill>
              </a:rPr>
              <a:t>Verizon Experiential Intelligence Dashboard as the source of truth for measurement of all Momentum Verizon created experiences </a:t>
            </a:r>
            <a:endParaRPr b="1" sz="1200">
              <a:solidFill>
                <a:schemeClr val="dk1"/>
              </a:solidFill>
            </a:endParaRPr>
          </a:p>
          <a:p>
            <a:pPr indent="-304800" lvl="1" marL="914400" rtl="0" algn="l">
              <a:lnSpc>
                <a:spcPct val="90000"/>
              </a:lnSpc>
              <a:spcBef>
                <a:spcPts val="0"/>
              </a:spcBef>
              <a:spcAft>
                <a:spcPts val="0"/>
              </a:spcAft>
              <a:buSzPts val="1200"/>
              <a:buChar char="-"/>
            </a:pPr>
            <a:r>
              <a:rPr lang="en" sz="1200">
                <a:solidFill>
                  <a:schemeClr val="dk1"/>
                </a:solidFill>
              </a:rPr>
              <a:t>Automated processes and data ingestion</a:t>
            </a:r>
            <a:endParaRPr sz="1200">
              <a:solidFill>
                <a:schemeClr val="dk1"/>
              </a:solidFill>
            </a:endParaRPr>
          </a:p>
          <a:p>
            <a:pPr indent="-304800" lvl="1" marL="914400" rtl="0" algn="l">
              <a:lnSpc>
                <a:spcPct val="90000"/>
              </a:lnSpc>
              <a:spcBef>
                <a:spcPts val="0"/>
              </a:spcBef>
              <a:spcAft>
                <a:spcPts val="0"/>
              </a:spcAft>
              <a:buSzPts val="1200"/>
              <a:buChar char="-"/>
            </a:pPr>
            <a:r>
              <a:rPr lang="en" sz="1200">
                <a:solidFill>
                  <a:schemeClr val="dk1"/>
                </a:solidFill>
              </a:rPr>
              <a:t>Real-time Dashboard/Data accessible by non-analytic business users </a:t>
            </a:r>
            <a:endParaRPr sz="1200">
              <a:solidFill>
                <a:schemeClr val="dk1"/>
              </a:solidFill>
            </a:endParaRPr>
          </a:p>
          <a:p>
            <a:pPr indent="0" lvl="0" marL="457200" rtl="0" algn="l">
              <a:spcBef>
                <a:spcPts val="900"/>
              </a:spcBef>
              <a:spcAft>
                <a:spcPts val="1200"/>
              </a:spcAft>
              <a:buNone/>
            </a:pPr>
            <a:r>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LIVEGAUGE</a:t>
            </a:r>
            <a:endParaRPr sz="2400"/>
          </a:p>
          <a:p>
            <a:pPr indent="0" lvl="0" marL="0" rtl="0" algn="l">
              <a:spcBef>
                <a:spcPts val="0"/>
              </a:spcBef>
              <a:spcAft>
                <a:spcPts val="0"/>
              </a:spcAft>
              <a:buNone/>
            </a:pPr>
            <a:r>
              <a:t/>
            </a:r>
            <a:endParaRPr sz="2600"/>
          </a:p>
        </p:txBody>
      </p:sp>
      <p:sp>
        <p:nvSpPr>
          <p:cNvPr id="186" name="Google Shape;186;p34"/>
          <p:cNvSpPr txBox="1"/>
          <p:nvPr>
            <p:ph type="title"/>
          </p:nvPr>
        </p:nvSpPr>
        <p:spPr>
          <a:xfrm>
            <a:off x="517300" y="1144050"/>
            <a:ext cx="3715800" cy="3615000"/>
          </a:xfrm>
          <a:prstGeom prst="rect">
            <a:avLst/>
          </a:prstGeom>
        </p:spPr>
        <p:txBody>
          <a:bodyPr anchorCtr="0" anchor="t" bIns="0" lIns="0" spcFirstLastPara="1" rIns="0" wrap="square" tIns="0">
            <a:noAutofit/>
          </a:bodyPr>
          <a:lstStyle/>
          <a:p>
            <a:pPr indent="-298450" lvl="0" marL="457200" rtl="0" algn="l">
              <a:lnSpc>
                <a:spcPct val="100000"/>
              </a:lnSpc>
              <a:spcBef>
                <a:spcPts val="0"/>
              </a:spcBef>
              <a:spcAft>
                <a:spcPts val="0"/>
              </a:spcAft>
              <a:buClr>
                <a:srgbClr val="222222"/>
              </a:buClr>
              <a:buSzPts val="1100"/>
              <a:buChar char="●"/>
            </a:pPr>
            <a:r>
              <a:rPr lang="en" sz="1100">
                <a:solidFill>
                  <a:srgbClr val="222222"/>
                </a:solidFill>
              </a:rPr>
              <a:t>Reco’d by our Canada MOMO office</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Based on location = we get weather data, other event data, and demographic data</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Smart qr codes</a:t>
            </a:r>
            <a:endParaRPr sz="1100">
              <a:solidFill>
                <a:srgbClr val="222222"/>
              </a:solidFill>
            </a:endParaRPr>
          </a:p>
          <a:p>
            <a:pPr indent="-298450" lvl="1" marL="914400" rtl="0" algn="l">
              <a:lnSpc>
                <a:spcPct val="100000"/>
              </a:lnSpc>
              <a:spcBef>
                <a:spcPts val="0"/>
              </a:spcBef>
              <a:spcAft>
                <a:spcPts val="0"/>
              </a:spcAft>
              <a:buClr>
                <a:srgbClr val="222222"/>
              </a:buClr>
              <a:buSzPts val="1100"/>
              <a:buChar char="○"/>
            </a:pPr>
            <a:r>
              <a:rPr lang="en" sz="1100">
                <a:solidFill>
                  <a:srgbClr val="222222"/>
                </a:solidFill>
              </a:rPr>
              <a:t>Logic, data points</a:t>
            </a:r>
            <a:endParaRPr sz="1100">
              <a:solidFill>
                <a:srgbClr val="222222"/>
              </a:solidFill>
            </a:endParaRPr>
          </a:p>
          <a:p>
            <a:pPr indent="-298450" lvl="1" marL="914400" rtl="0" algn="l">
              <a:lnSpc>
                <a:spcPct val="100000"/>
              </a:lnSpc>
              <a:spcBef>
                <a:spcPts val="0"/>
              </a:spcBef>
              <a:spcAft>
                <a:spcPts val="0"/>
              </a:spcAft>
              <a:buClr>
                <a:srgbClr val="222222"/>
              </a:buClr>
              <a:buSzPts val="1100"/>
              <a:buChar char="○"/>
            </a:pPr>
            <a:r>
              <a:rPr lang="en" sz="1100">
                <a:solidFill>
                  <a:srgbClr val="222222"/>
                </a:solidFill>
              </a:rPr>
              <a:t>Demographic data, can tie these qr codes back to the event they are being used at</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They don't have a calendar </a:t>
            </a:r>
            <a:endParaRPr sz="1100">
              <a:solidFill>
                <a:srgbClr val="222222"/>
              </a:solidFill>
            </a:endParaRPr>
          </a:p>
          <a:p>
            <a:pPr indent="-298450" lvl="1" marL="914400" rtl="0" algn="l">
              <a:lnSpc>
                <a:spcPct val="100000"/>
              </a:lnSpc>
              <a:spcBef>
                <a:spcPts val="0"/>
              </a:spcBef>
              <a:spcAft>
                <a:spcPts val="0"/>
              </a:spcAft>
              <a:buClr>
                <a:srgbClr val="222222"/>
              </a:buClr>
              <a:buSzPts val="1100"/>
              <a:buChar char="○"/>
            </a:pPr>
            <a:r>
              <a:rPr lang="en" sz="1100">
                <a:solidFill>
                  <a:srgbClr val="222222"/>
                </a:solidFill>
              </a:rPr>
              <a:t>Can do an export of events in a timeframe</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They do have sensor devices like mesh, which can be tied back to the events as well but those aren’t mandatory to use. Devices can collect data offline.</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Link on browser for BA’s to recap, they will only have access to recap/upload photos</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Cost is TBD– they are sending a MSA, can do month to month billing</a:t>
            </a:r>
            <a:endParaRPr sz="1100">
              <a:solidFill>
                <a:srgbClr val="222222"/>
              </a:solidFill>
            </a:endParaRPr>
          </a:p>
          <a:p>
            <a:pPr indent="0" lvl="0" marL="0" rtl="0" algn="l">
              <a:lnSpc>
                <a:spcPct val="100000"/>
              </a:lnSpc>
              <a:spcBef>
                <a:spcPts val="0"/>
              </a:spcBef>
              <a:spcAft>
                <a:spcPts val="0"/>
              </a:spcAft>
              <a:buNone/>
            </a:pPr>
            <a:r>
              <a:t/>
            </a:r>
            <a:endParaRPr sz="1100">
              <a:solidFill>
                <a:srgbClr val="222222"/>
              </a:solidFill>
            </a:endParaRPr>
          </a:p>
          <a:p>
            <a:pPr indent="0" lvl="0" marL="0" rtl="0" algn="l">
              <a:spcBef>
                <a:spcPts val="0"/>
              </a:spcBef>
              <a:spcAft>
                <a:spcPts val="0"/>
              </a:spcAft>
              <a:buClr>
                <a:schemeClr val="dk1"/>
              </a:buClr>
              <a:buSzPts val="1100"/>
              <a:buFont typeface="Arial"/>
              <a:buNone/>
            </a:pPr>
            <a:r>
              <a:t/>
            </a:r>
            <a:endParaRPr b="0" sz="1100"/>
          </a:p>
        </p:txBody>
      </p:sp>
      <p:sp>
        <p:nvSpPr>
          <p:cNvPr id="187" name="Google Shape;187;p34"/>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8" name="Google Shape;188;p34"/>
          <p:cNvPicPr preferRelativeResize="0"/>
          <p:nvPr/>
        </p:nvPicPr>
        <p:blipFill>
          <a:blip r:embed="rId4">
            <a:alphaModFix/>
          </a:blip>
          <a:stretch>
            <a:fillRect/>
          </a:stretch>
        </p:blipFill>
        <p:spPr>
          <a:xfrm>
            <a:off x="4269425" y="793475"/>
            <a:ext cx="4620649" cy="3142400"/>
          </a:xfrm>
          <a:prstGeom prst="rect">
            <a:avLst/>
          </a:prstGeom>
          <a:noFill/>
          <a:ln>
            <a:noFill/>
          </a:ln>
        </p:spPr>
      </p:pic>
      <p:pic>
        <p:nvPicPr>
          <p:cNvPr id="189" name="Google Shape;189;p34"/>
          <p:cNvPicPr preferRelativeResize="0"/>
          <p:nvPr/>
        </p:nvPicPr>
        <p:blipFill>
          <a:blip r:embed="rId5">
            <a:alphaModFix/>
          </a:blip>
          <a:stretch>
            <a:fillRect/>
          </a:stretch>
        </p:blipFill>
        <p:spPr>
          <a:xfrm>
            <a:off x="4492874" y="2464875"/>
            <a:ext cx="4438499" cy="2463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35"/>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chemeClr val="lt1"/>
                </a:solidFill>
              </a:rPr>
              <a:t>graveyard</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Repsly</a:t>
            </a:r>
            <a:endParaRPr sz="2400"/>
          </a:p>
          <a:p>
            <a:pPr indent="0" lvl="0" marL="0" rtl="0" algn="l">
              <a:spcBef>
                <a:spcPts val="0"/>
              </a:spcBef>
              <a:spcAft>
                <a:spcPts val="0"/>
              </a:spcAft>
              <a:buNone/>
            </a:pPr>
            <a:r>
              <a:t/>
            </a:r>
            <a:endParaRPr sz="2600"/>
          </a:p>
        </p:txBody>
      </p:sp>
      <p:sp>
        <p:nvSpPr>
          <p:cNvPr id="200" name="Google Shape;200;p36"/>
          <p:cNvSpPr txBox="1"/>
          <p:nvPr>
            <p:ph type="title"/>
          </p:nvPr>
        </p:nvSpPr>
        <p:spPr>
          <a:xfrm>
            <a:off x="517300" y="1054000"/>
            <a:ext cx="4087800" cy="2919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000"/>
          </a:p>
          <a:p>
            <a:pPr indent="-298450" lvl="0" marL="457200" rtl="0" algn="l">
              <a:lnSpc>
                <a:spcPct val="115000"/>
              </a:lnSpc>
              <a:spcBef>
                <a:spcPts val="0"/>
              </a:spcBef>
              <a:spcAft>
                <a:spcPts val="0"/>
              </a:spcAft>
              <a:buSzPts val="1100"/>
              <a:buFont typeface="Arial"/>
              <a:buChar char="●"/>
            </a:pPr>
            <a:r>
              <a:rPr lang="en" sz="1100"/>
              <a:t>Scheduling based on store visits and routes and scheduling</a:t>
            </a:r>
            <a:endParaRPr sz="1100"/>
          </a:p>
          <a:p>
            <a:pPr indent="-298450" lvl="0" marL="457200" rtl="0" algn="l">
              <a:lnSpc>
                <a:spcPct val="115000"/>
              </a:lnSpc>
              <a:spcBef>
                <a:spcPts val="0"/>
              </a:spcBef>
              <a:spcAft>
                <a:spcPts val="0"/>
              </a:spcAft>
              <a:buSzPts val="1100"/>
              <a:buFont typeface="Arial"/>
              <a:buChar char="●"/>
            </a:pPr>
            <a:r>
              <a:rPr lang="en" sz="1100"/>
              <a:t>Typically used for stocking at stores, demos, etc.</a:t>
            </a:r>
            <a:endParaRPr sz="1100"/>
          </a:p>
          <a:p>
            <a:pPr indent="-298450" lvl="0" marL="457200" rtl="0" algn="l">
              <a:lnSpc>
                <a:spcPct val="115000"/>
              </a:lnSpc>
              <a:spcBef>
                <a:spcPts val="0"/>
              </a:spcBef>
              <a:spcAft>
                <a:spcPts val="0"/>
              </a:spcAft>
              <a:buSzPts val="1100"/>
              <a:buFont typeface="Arial"/>
              <a:buChar char="●"/>
            </a:pPr>
            <a:r>
              <a:rPr lang="en" sz="1100"/>
              <a:t>Add locations - load the location with just a name w/out full address</a:t>
            </a:r>
            <a:endParaRPr sz="1100"/>
          </a:p>
          <a:p>
            <a:pPr indent="-298450" lvl="0" marL="457200" rtl="0" algn="l">
              <a:lnSpc>
                <a:spcPct val="115000"/>
              </a:lnSpc>
              <a:spcBef>
                <a:spcPts val="0"/>
              </a:spcBef>
              <a:spcAft>
                <a:spcPts val="0"/>
              </a:spcAft>
              <a:buSzPts val="1100"/>
              <a:buFont typeface="Arial"/>
              <a:buChar char="●"/>
            </a:pPr>
            <a:r>
              <a:rPr lang="en" sz="1100"/>
              <a:t>Representatives -  add in the field team members and you can have a monthly schedule</a:t>
            </a:r>
            <a:endParaRPr sz="1100"/>
          </a:p>
          <a:p>
            <a:pPr indent="-298450" lvl="0" marL="457200" rtl="0" algn="l">
              <a:lnSpc>
                <a:spcPct val="115000"/>
              </a:lnSpc>
              <a:spcBef>
                <a:spcPts val="0"/>
              </a:spcBef>
              <a:spcAft>
                <a:spcPts val="0"/>
              </a:spcAft>
              <a:buSzPts val="1100"/>
              <a:buFont typeface="Arial"/>
              <a:buChar char="●"/>
            </a:pPr>
            <a:r>
              <a:rPr lang="en" sz="1100"/>
              <a:t>Drag and drop scheduling feature on the calendar– can change the dates easily</a:t>
            </a:r>
            <a:endParaRPr sz="1100"/>
          </a:p>
          <a:p>
            <a:pPr indent="-298450" lvl="0" marL="457200" rtl="0" algn="l">
              <a:lnSpc>
                <a:spcPct val="115000"/>
              </a:lnSpc>
              <a:spcBef>
                <a:spcPts val="0"/>
              </a:spcBef>
              <a:spcAft>
                <a:spcPts val="0"/>
              </a:spcAft>
              <a:buSzPts val="1100"/>
              <a:buFont typeface="Arial"/>
              <a:buChar char="●"/>
            </a:pPr>
            <a:r>
              <a:rPr lang="en" sz="1100"/>
              <a:t>Alert sent to account manager if its not completed via email</a:t>
            </a:r>
            <a:endParaRPr sz="1100"/>
          </a:p>
          <a:p>
            <a:pPr indent="-298450" lvl="0" marL="457200" rtl="0" algn="l">
              <a:lnSpc>
                <a:spcPct val="115000"/>
              </a:lnSpc>
              <a:spcBef>
                <a:spcPts val="0"/>
              </a:spcBef>
              <a:spcAft>
                <a:spcPts val="0"/>
              </a:spcAft>
              <a:buSzPts val="1100"/>
              <a:buFont typeface="Arial"/>
              <a:buChar char="●"/>
            </a:pPr>
            <a:r>
              <a:rPr lang="en" sz="1100"/>
              <a:t>Can save as a draft throughout the event and can work offline</a:t>
            </a:r>
            <a:endParaRPr sz="1100"/>
          </a:p>
          <a:p>
            <a:pPr indent="-298450" lvl="0" marL="457200" rtl="0" algn="l">
              <a:lnSpc>
                <a:spcPct val="115000"/>
              </a:lnSpc>
              <a:spcBef>
                <a:spcPts val="0"/>
              </a:spcBef>
              <a:spcAft>
                <a:spcPts val="0"/>
              </a:spcAft>
              <a:buSzPts val="1100"/>
              <a:buFont typeface="Arial"/>
              <a:buChar char="●"/>
            </a:pPr>
            <a:r>
              <a:rPr lang="en" sz="1100"/>
              <a:t>Tag photo feature, allows clients to log in and see photos via hashtag</a:t>
            </a:r>
            <a:endParaRPr sz="1100"/>
          </a:p>
          <a:p>
            <a:pPr indent="0" lvl="0" marL="457200" rtl="0" algn="l">
              <a:lnSpc>
                <a:spcPct val="115000"/>
              </a:lnSpc>
              <a:spcBef>
                <a:spcPts val="0"/>
              </a:spcBef>
              <a:spcAft>
                <a:spcPts val="0"/>
              </a:spcAft>
              <a:buClr>
                <a:schemeClr val="dk1"/>
              </a:buClr>
              <a:buSzPts val="1100"/>
              <a:buFont typeface="Arial"/>
              <a:buNone/>
            </a:pPr>
            <a:r>
              <a:t/>
            </a:r>
            <a:endParaRPr sz="1100"/>
          </a:p>
          <a:p>
            <a:pPr indent="-298450" lvl="0" marL="457200" rtl="0" algn="l">
              <a:lnSpc>
                <a:spcPct val="115000"/>
              </a:lnSpc>
              <a:spcBef>
                <a:spcPts val="0"/>
              </a:spcBef>
              <a:spcAft>
                <a:spcPts val="0"/>
              </a:spcAft>
              <a:buSzPts val="1100"/>
              <a:buFont typeface="Arial"/>
              <a:buChar char="●"/>
            </a:pPr>
            <a:r>
              <a:rPr lang="en" sz="1100"/>
              <a:t>COST: $28,500 / 50 users (25k per year; $3,500 for initial set up)</a:t>
            </a:r>
            <a:endParaRPr sz="1400">
              <a:solidFill>
                <a:srgbClr val="222222"/>
              </a:solidFill>
            </a:endParaRPr>
          </a:p>
          <a:p>
            <a:pPr indent="0" lvl="0" marL="0" rtl="0" algn="l">
              <a:lnSpc>
                <a:spcPct val="100000"/>
              </a:lnSpc>
              <a:spcBef>
                <a:spcPts val="0"/>
              </a:spcBef>
              <a:spcAft>
                <a:spcPts val="0"/>
              </a:spcAft>
              <a:buClr>
                <a:schemeClr val="dk1"/>
              </a:buClr>
              <a:buSzPts val="1250"/>
              <a:buFont typeface="Arial"/>
              <a:buNone/>
            </a:pPr>
            <a:r>
              <a:t/>
            </a:r>
            <a:endParaRPr b="0" sz="1300">
              <a:solidFill>
                <a:srgbClr val="222222"/>
              </a:solidFill>
            </a:endParaRPr>
          </a:p>
          <a:p>
            <a:pPr indent="0" lvl="0" marL="0" rtl="0" algn="l">
              <a:spcBef>
                <a:spcPts val="0"/>
              </a:spcBef>
              <a:spcAft>
                <a:spcPts val="0"/>
              </a:spcAft>
              <a:buClr>
                <a:schemeClr val="dk1"/>
              </a:buClr>
              <a:buSzPts val="1100"/>
              <a:buFont typeface="Arial"/>
              <a:buNone/>
            </a:pPr>
            <a:r>
              <a:t/>
            </a:r>
            <a:endParaRPr b="0" sz="1300"/>
          </a:p>
        </p:txBody>
      </p:sp>
      <p:sp>
        <p:nvSpPr>
          <p:cNvPr id="201" name="Google Shape;201;p36"/>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2" name="Google Shape;202;p36"/>
          <p:cNvPicPr preferRelativeResize="0"/>
          <p:nvPr/>
        </p:nvPicPr>
        <p:blipFill>
          <a:blip r:embed="rId4">
            <a:alphaModFix/>
          </a:blip>
          <a:stretch>
            <a:fillRect/>
          </a:stretch>
        </p:blipFill>
        <p:spPr>
          <a:xfrm>
            <a:off x="4799725" y="957200"/>
            <a:ext cx="3938225" cy="352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Teamhaven</a:t>
            </a:r>
            <a:endParaRPr sz="2400"/>
          </a:p>
          <a:p>
            <a:pPr indent="0" lvl="0" marL="0" rtl="0" algn="l">
              <a:spcBef>
                <a:spcPts val="0"/>
              </a:spcBef>
              <a:spcAft>
                <a:spcPts val="0"/>
              </a:spcAft>
              <a:buNone/>
            </a:pPr>
            <a:r>
              <a:t/>
            </a:r>
            <a:endParaRPr sz="2600"/>
          </a:p>
        </p:txBody>
      </p:sp>
      <p:sp>
        <p:nvSpPr>
          <p:cNvPr id="208" name="Google Shape;208;p37"/>
          <p:cNvSpPr txBox="1"/>
          <p:nvPr>
            <p:ph type="title"/>
          </p:nvPr>
        </p:nvSpPr>
        <p:spPr>
          <a:xfrm>
            <a:off x="517300" y="1026525"/>
            <a:ext cx="3748500" cy="2524800"/>
          </a:xfrm>
          <a:prstGeom prst="rect">
            <a:avLst/>
          </a:prstGeom>
        </p:spPr>
        <p:txBody>
          <a:bodyPr anchorCtr="0" anchor="t" bIns="0" lIns="0" spcFirstLastPara="1" rIns="0" wrap="square" tIns="0">
            <a:noAutofit/>
          </a:bodyPr>
          <a:lstStyle/>
          <a:p>
            <a:pPr indent="-298450" lvl="0" marL="457200" rtl="0" algn="l">
              <a:lnSpc>
                <a:spcPct val="115000"/>
              </a:lnSpc>
              <a:spcBef>
                <a:spcPts val="0"/>
              </a:spcBef>
              <a:spcAft>
                <a:spcPts val="0"/>
              </a:spcAft>
              <a:buSzPts val="1100"/>
              <a:buFont typeface="Arial"/>
              <a:buChar char="●"/>
            </a:pPr>
            <a:r>
              <a:rPr lang="en" sz="1100"/>
              <a:t>In house software built for a field marketing agencies</a:t>
            </a:r>
            <a:endParaRPr sz="1100"/>
          </a:p>
          <a:p>
            <a:pPr indent="-298450" lvl="0" marL="457200" rtl="0" algn="l">
              <a:lnSpc>
                <a:spcPct val="115000"/>
              </a:lnSpc>
              <a:spcBef>
                <a:spcPts val="0"/>
              </a:spcBef>
              <a:spcAft>
                <a:spcPts val="0"/>
              </a:spcAft>
              <a:buSzPts val="1100"/>
              <a:buFont typeface="Arial"/>
              <a:buChar char="●"/>
            </a:pPr>
            <a:r>
              <a:rPr lang="en" sz="1100"/>
              <a:t>Mobile app, just for the data collection, works offline</a:t>
            </a:r>
            <a:endParaRPr sz="1100"/>
          </a:p>
          <a:p>
            <a:pPr indent="-298450" lvl="0" marL="457200" rtl="0" algn="l">
              <a:lnSpc>
                <a:spcPct val="115000"/>
              </a:lnSpc>
              <a:spcBef>
                <a:spcPts val="0"/>
              </a:spcBef>
              <a:spcAft>
                <a:spcPts val="0"/>
              </a:spcAft>
              <a:buSzPts val="1100"/>
              <a:buChar char="●"/>
            </a:pPr>
            <a:r>
              <a:rPr lang="en" sz="1100"/>
              <a:t>Web version is for admins and setting up the events</a:t>
            </a:r>
            <a:endParaRPr sz="1100"/>
          </a:p>
          <a:p>
            <a:pPr indent="-298450" lvl="1" marL="914400" rtl="0" algn="l">
              <a:lnSpc>
                <a:spcPct val="115000"/>
              </a:lnSpc>
              <a:spcBef>
                <a:spcPts val="0"/>
              </a:spcBef>
              <a:spcAft>
                <a:spcPts val="0"/>
              </a:spcAft>
              <a:buSzPts val="1100"/>
              <a:buChar char="○"/>
            </a:pPr>
            <a:r>
              <a:rPr lang="en" sz="1100"/>
              <a:t>Very very old school UI</a:t>
            </a:r>
            <a:endParaRPr sz="1100"/>
          </a:p>
          <a:p>
            <a:pPr indent="-298450" lvl="0" marL="457200" rtl="0" algn="l">
              <a:lnSpc>
                <a:spcPct val="115000"/>
              </a:lnSpc>
              <a:spcBef>
                <a:spcPts val="0"/>
              </a:spcBef>
              <a:spcAft>
                <a:spcPts val="0"/>
              </a:spcAft>
              <a:buSzPts val="1100"/>
              <a:buFont typeface="Arial"/>
              <a:buChar char="●"/>
            </a:pPr>
            <a:r>
              <a:rPr lang="en" sz="1100"/>
              <a:t>Design the survey unique to each tour</a:t>
            </a:r>
            <a:endParaRPr sz="1100"/>
          </a:p>
          <a:p>
            <a:pPr indent="-298450" lvl="0" marL="457200" rtl="0" algn="l">
              <a:lnSpc>
                <a:spcPct val="115000"/>
              </a:lnSpc>
              <a:spcBef>
                <a:spcPts val="0"/>
              </a:spcBef>
              <a:spcAft>
                <a:spcPts val="0"/>
              </a:spcAft>
              <a:buSzPts val="1100"/>
              <a:buFont typeface="Arial"/>
              <a:buChar char="●"/>
            </a:pPr>
            <a:r>
              <a:rPr lang="en" sz="1100"/>
              <a:t>Geofencing check in</a:t>
            </a:r>
            <a:endParaRPr sz="1100"/>
          </a:p>
          <a:p>
            <a:pPr indent="-298450" lvl="0" marL="457200" rtl="0" algn="l">
              <a:lnSpc>
                <a:spcPct val="115000"/>
              </a:lnSpc>
              <a:spcBef>
                <a:spcPts val="0"/>
              </a:spcBef>
              <a:spcAft>
                <a:spcPts val="0"/>
              </a:spcAft>
              <a:buSzPts val="1100"/>
              <a:buFont typeface="Arial"/>
              <a:buChar char="●"/>
            </a:pPr>
            <a:r>
              <a:rPr lang="en" sz="1100"/>
              <a:t>Can integrate with PowerBI</a:t>
            </a:r>
            <a:endParaRPr sz="1100"/>
          </a:p>
          <a:p>
            <a:pPr indent="-298450" lvl="1" marL="914400" rtl="0" algn="l">
              <a:lnSpc>
                <a:spcPct val="115000"/>
              </a:lnSpc>
              <a:spcBef>
                <a:spcPts val="0"/>
              </a:spcBef>
              <a:spcAft>
                <a:spcPts val="0"/>
              </a:spcAft>
              <a:buSzPts val="1100"/>
              <a:buChar char="○"/>
            </a:pPr>
            <a:r>
              <a:rPr lang="en" sz="1100"/>
              <a:t>Two methods of getting data into PowerBi</a:t>
            </a:r>
            <a:endParaRPr sz="1100"/>
          </a:p>
          <a:p>
            <a:pPr indent="-298450" lvl="0" marL="457200" rtl="0" algn="l">
              <a:lnSpc>
                <a:spcPct val="115000"/>
              </a:lnSpc>
              <a:spcBef>
                <a:spcPts val="0"/>
              </a:spcBef>
              <a:spcAft>
                <a:spcPts val="0"/>
              </a:spcAft>
              <a:buSzPts val="1100"/>
              <a:buFont typeface="Arial"/>
              <a:buChar char="●"/>
            </a:pPr>
            <a:r>
              <a:rPr lang="en" sz="1100"/>
              <a:t>Lock people by certain geographic/agencies</a:t>
            </a:r>
            <a:endParaRPr sz="1100"/>
          </a:p>
          <a:p>
            <a:pPr indent="-298450" lvl="0" marL="457200" rtl="0" algn="l">
              <a:lnSpc>
                <a:spcPct val="115000"/>
              </a:lnSpc>
              <a:spcBef>
                <a:spcPts val="0"/>
              </a:spcBef>
              <a:spcAft>
                <a:spcPts val="0"/>
              </a:spcAft>
              <a:buSzPts val="1100"/>
              <a:buFont typeface="Arial"/>
              <a:buChar char="●"/>
            </a:pPr>
            <a:r>
              <a:rPr lang="en" sz="1100"/>
              <a:t>ISO certified, GDPR compliant</a:t>
            </a:r>
            <a:endParaRPr sz="1100"/>
          </a:p>
          <a:p>
            <a:pPr indent="-298450" lvl="0" marL="457200" rtl="0" algn="l">
              <a:lnSpc>
                <a:spcPct val="115000"/>
              </a:lnSpc>
              <a:spcBef>
                <a:spcPts val="0"/>
              </a:spcBef>
              <a:spcAft>
                <a:spcPts val="0"/>
              </a:spcAft>
              <a:buSzPts val="1100"/>
              <a:buFont typeface="Arial"/>
              <a:buChar char="●"/>
            </a:pPr>
            <a:r>
              <a:rPr lang="en" sz="1100"/>
              <a:t>Push notifications daily for reminders</a:t>
            </a:r>
            <a:endParaRPr sz="1100"/>
          </a:p>
          <a:p>
            <a:pPr indent="0" lvl="0" marL="457200" rtl="0" algn="l">
              <a:lnSpc>
                <a:spcPct val="115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250"/>
              <a:buFont typeface="Arial"/>
              <a:buNone/>
            </a:pPr>
            <a:r>
              <a:t/>
            </a:r>
            <a:endParaRPr b="0" sz="1300">
              <a:solidFill>
                <a:srgbClr val="222222"/>
              </a:solidFill>
            </a:endParaRPr>
          </a:p>
          <a:p>
            <a:pPr indent="0" lvl="0" marL="0" rtl="0" algn="l">
              <a:spcBef>
                <a:spcPts val="0"/>
              </a:spcBef>
              <a:spcAft>
                <a:spcPts val="0"/>
              </a:spcAft>
              <a:buClr>
                <a:schemeClr val="dk1"/>
              </a:buClr>
              <a:buSzPts val="1100"/>
              <a:buFont typeface="Arial"/>
              <a:buNone/>
            </a:pPr>
            <a:r>
              <a:t/>
            </a:r>
            <a:endParaRPr b="0" sz="1300"/>
          </a:p>
        </p:txBody>
      </p:sp>
      <p:sp>
        <p:nvSpPr>
          <p:cNvPr id="209" name="Google Shape;209;p37"/>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0" name="Google Shape;210;p37"/>
          <p:cNvPicPr preferRelativeResize="0"/>
          <p:nvPr/>
        </p:nvPicPr>
        <p:blipFill>
          <a:blip r:embed="rId4">
            <a:alphaModFix/>
          </a:blip>
          <a:stretch>
            <a:fillRect/>
          </a:stretch>
        </p:blipFill>
        <p:spPr>
          <a:xfrm>
            <a:off x="7036725" y="620900"/>
            <a:ext cx="1726925" cy="3499274"/>
          </a:xfrm>
          <a:prstGeom prst="rect">
            <a:avLst/>
          </a:prstGeom>
          <a:noFill/>
          <a:ln>
            <a:noFill/>
          </a:ln>
        </p:spPr>
      </p:pic>
      <p:pic>
        <p:nvPicPr>
          <p:cNvPr id="211" name="Google Shape;211;p37"/>
          <p:cNvPicPr preferRelativeResize="0"/>
          <p:nvPr/>
        </p:nvPicPr>
        <p:blipFill>
          <a:blip r:embed="rId5">
            <a:alphaModFix/>
          </a:blip>
          <a:stretch>
            <a:fillRect/>
          </a:stretch>
        </p:blipFill>
        <p:spPr>
          <a:xfrm>
            <a:off x="3843350" y="2725425"/>
            <a:ext cx="3153674" cy="2044301"/>
          </a:xfrm>
          <a:prstGeom prst="rect">
            <a:avLst/>
          </a:prstGeom>
          <a:noFill/>
          <a:ln>
            <a:noFill/>
          </a:ln>
        </p:spPr>
      </p:pic>
      <p:sp>
        <p:nvSpPr>
          <p:cNvPr id="212" name="Google Shape;212;p37"/>
          <p:cNvSpPr txBox="1"/>
          <p:nvPr/>
        </p:nvSpPr>
        <p:spPr>
          <a:xfrm>
            <a:off x="417250" y="3298250"/>
            <a:ext cx="3386400" cy="1768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rPr>
              <a:t>COST: Dependent on usage. </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Billing based on actual events executed, not by users and no setup fee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Designed so you can build the cost of the software into the project costs</a:t>
            </a:r>
            <a:endParaRPr sz="1100">
              <a:solidFill>
                <a:schemeClr val="dk1"/>
              </a:solidFill>
            </a:endParaRPr>
          </a:p>
          <a:p>
            <a:pPr indent="0" lvl="0" marL="0" rtl="0" algn="l">
              <a:spcBef>
                <a:spcPts val="0"/>
              </a:spcBef>
              <a:spcAft>
                <a:spcPts val="0"/>
              </a:spcAft>
              <a:buClr>
                <a:schemeClr val="dk1"/>
              </a:buClr>
              <a:buSzPts val="1250"/>
              <a:buFont typeface="Arial"/>
              <a:buNone/>
            </a:pPr>
            <a:r>
              <a:rPr lang="en" sz="1300">
                <a:solidFill>
                  <a:srgbClr val="222222"/>
                </a:solidFill>
              </a:rPr>
              <a:t> </a:t>
            </a:r>
            <a:endParaRPr sz="1300">
              <a:solidFill>
                <a:srgbClr val="222222"/>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Array</a:t>
            </a:r>
            <a:endParaRPr sz="2400"/>
          </a:p>
          <a:p>
            <a:pPr indent="0" lvl="0" marL="0" rtl="0" algn="l">
              <a:spcBef>
                <a:spcPts val="0"/>
              </a:spcBef>
              <a:spcAft>
                <a:spcPts val="0"/>
              </a:spcAft>
              <a:buNone/>
            </a:pPr>
            <a:r>
              <a:t/>
            </a:r>
            <a:endParaRPr sz="2600"/>
          </a:p>
        </p:txBody>
      </p:sp>
      <p:sp>
        <p:nvSpPr>
          <p:cNvPr id="218" name="Google Shape;218;p38"/>
          <p:cNvSpPr txBox="1"/>
          <p:nvPr>
            <p:ph type="title"/>
          </p:nvPr>
        </p:nvSpPr>
        <p:spPr>
          <a:xfrm>
            <a:off x="517300" y="1092450"/>
            <a:ext cx="7026600" cy="1695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Font typeface="Arial"/>
              <a:buChar char="●"/>
            </a:pPr>
            <a:r>
              <a:rPr lang="en" sz="1300"/>
              <a:t>Array’s mobile forms let you collect information from any</a:t>
            </a:r>
            <a:endParaRPr sz="1300"/>
          </a:p>
          <a:p>
            <a:pPr indent="-311150" lvl="0" marL="457200" rtl="0" algn="l">
              <a:lnSpc>
                <a:spcPct val="115000"/>
              </a:lnSpc>
              <a:spcBef>
                <a:spcPts val="0"/>
              </a:spcBef>
              <a:spcAft>
                <a:spcPts val="0"/>
              </a:spcAft>
              <a:buSzPts val="1300"/>
              <a:buFont typeface="Arial"/>
              <a:buChar char="●"/>
            </a:pPr>
            <a:r>
              <a:rPr lang="en" sz="1300"/>
              <a:t>location quickly, easily and securely. With smart automation</a:t>
            </a:r>
            <a:endParaRPr sz="1300"/>
          </a:p>
          <a:p>
            <a:pPr indent="-311150" lvl="0" marL="457200" rtl="0" algn="l">
              <a:lnSpc>
                <a:spcPct val="115000"/>
              </a:lnSpc>
              <a:spcBef>
                <a:spcPts val="0"/>
              </a:spcBef>
              <a:spcAft>
                <a:spcPts val="0"/>
              </a:spcAft>
              <a:buSzPts val="1300"/>
              <a:buFont typeface="Arial"/>
              <a:buChar char="●"/>
            </a:pPr>
            <a:r>
              <a:rPr lang="en" sz="1300"/>
              <a:t>and offline functionality</a:t>
            </a:r>
            <a:endParaRPr sz="1300"/>
          </a:p>
          <a:p>
            <a:pPr indent="-311150" lvl="0" marL="457200" rtl="0" algn="l">
              <a:lnSpc>
                <a:spcPct val="115000"/>
              </a:lnSpc>
              <a:spcBef>
                <a:spcPts val="0"/>
              </a:spcBef>
              <a:spcAft>
                <a:spcPts val="0"/>
              </a:spcAft>
              <a:buSzPts val="1300"/>
              <a:buFont typeface="Arial"/>
              <a:buChar char="●"/>
            </a:pPr>
            <a:r>
              <a:rPr lang="en" sz="1300"/>
              <a:t>BA Assignments</a:t>
            </a:r>
            <a:endParaRPr sz="1300"/>
          </a:p>
          <a:p>
            <a:pPr indent="-311150" lvl="0" marL="457200" rtl="0" algn="l">
              <a:lnSpc>
                <a:spcPct val="115000"/>
              </a:lnSpc>
              <a:spcBef>
                <a:spcPts val="0"/>
              </a:spcBef>
              <a:spcAft>
                <a:spcPts val="0"/>
              </a:spcAft>
              <a:buSzPts val="1300"/>
              <a:buFont typeface="Arial"/>
              <a:buChar char="●"/>
            </a:pPr>
            <a:r>
              <a:rPr lang="en" sz="1300"/>
              <a:t>IOS App</a:t>
            </a:r>
            <a:endParaRPr sz="1300"/>
          </a:p>
          <a:p>
            <a:pPr indent="-311150" lvl="0" marL="457200" rtl="0" algn="l">
              <a:lnSpc>
                <a:spcPct val="115000"/>
              </a:lnSpc>
              <a:spcBef>
                <a:spcPts val="0"/>
              </a:spcBef>
              <a:spcAft>
                <a:spcPts val="0"/>
              </a:spcAft>
              <a:buSzPts val="1300"/>
              <a:buChar char="●"/>
            </a:pPr>
            <a:r>
              <a:rPr lang="en" sz="1300"/>
              <a:t>Signature forms and build your own recaps/surveys/etc</a:t>
            </a:r>
            <a:endParaRPr sz="1300"/>
          </a:p>
          <a:p>
            <a:pPr indent="0" lvl="0" marL="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en" sz="1300"/>
              <a:t>Pricing: TBD, they are able to do monthly pricing</a:t>
            </a:r>
            <a:endParaRPr sz="1300"/>
          </a:p>
          <a:p>
            <a:pPr indent="0" lvl="0" marL="457200" rtl="0" algn="l">
              <a:lnSpc>
                <a:spcPct val="115000"/>
              </a:lnSpc>
              <a:spcBef>
                <a:spcPts val="0"/>
              </a:spcBef>
              <a:spcAft>
                <a:spcPts val="0"/>
              </a:spcAft>
              <a:buNone/>
            </a:pPr>
            <a:r>
              <a:rPr lang="en" sz="1300"/>
              <a:t> </a:t>
            </a:r>
            <a:endParaRPr sz="1300"/>
          </a:p>
        </p:txBody>
      </p:sp>
      <p:sp>
        <p:nvSpPr>
          <p:cNvPr id="219" name="Google Shape;219;p38"/>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20" name="Google Shape;220;p38"/>
          <p:cNvPicPr preferRelativeResize="0"/>
          <p:nvPr/>
        </p:nvPicPr>
        <p:blipFill>
          <a:blip r:embed="rId4">
            <a:alphaModFix/>
          </a:blip>
          <a:stretch>
            <a:fillRect/>
          </a:stretch>
        </p:blipFill>
        <p:spPr>
          <a:xfrm>
            <a:off x="5225875" y="2131125"/>
            <a:ext cx="3151325" cy="2645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517300" y="620900"/>
            <a:ext cx="7026600" cy="33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Samppoll</a:t>
            </a:r>
            <a:endParaRPr sz="2400"/>
          </a:p>
          <a:p>
            <a:pPr indent="0" lvl="0" marL="0" rtl="0" algn="l">
              <a:spcBef>
                <a:spcPts val="0"/>
              </a:spcBef>
              <a:spcAft>
                <a:spcPts val="0"/>
              </a:spcAft>
              <a:buNone/>
            </a:pPr>
            <a:r>
              <a:t/>
            </a:r>
            <a:endParaRPr sz="2600"/>
          </a:p>
        </p:txBody>
      </p:sp>
      <p:sp>
        <p:nvSpPr>
          <p:cNvPr id="226" name="Google Shape;226;p39"/>
          <p:cNvSpPr txBox="1"/>
          <p:nvPr>
            <p:ph type="title"/>
          </p:nvPr>
        </p:nvSpPr>
        <p:spPr>
          <a:xfrm>
            <a:off x="517300" y="1092450"/>
            <a:ext cx="3309900" cy="2008500"/>
          </a:xfrm>
          <a:prstGeom prst="rect">
            <a:avLst/>
          </a:prstGeom>
        </p:spPr>
        <p:txBody>
          <a:bodyPr anchorCtr="0" anchor="t" bIns="0" lIns="0" spcFirstLastPara="1" rIns="0" wrap="square" tIns="0">
            <a:noAutofit/>
          </a:bodyPr>
          <a:lstStyle/>
          <a:p>
            <a:pPr indent="-298450" lvl="0" marL="457200" rtl="0" algn="l">
              <a:lnSpc>
                <a:spcPct val="100000"/>
              </a:lnSpc>
              <a:spcBef>
                <a:spcPts val="0"/>
              </a:spcBef>
              <a:spcAft>
                <a:spcPts val="0"/>
              </a:spcAft>
              <a:buClr>
                <a:srgbClr val="222222"/>
              </a:buClr>
              <a:buSzPts val="1100"/>
              <a:buChar char="-"/>
            </a:pPr>
            <a:r>
              <a:rPr lang="en" sz="1100">
                <a:solidFill>
                  <a:srgbClr val="222222"/>
                </a:solidFill>
              </a:rPr>
              <a:t>Could build something custom for $50k</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a:solidFill>
                  <a:srgbClr val="222222"/>
                </a:solidFill>
              </a:rPr>
              <a:t>They previously built out their software for field marketing, however closed it in 2020. They have all the functionality we are looking for, would just require the 50k to start it up again, custom for Momentum</a:t>
            </a:r>
            <a:endParaRPr sz="1100">
              <a:solidFill>
                <a:srgbClr val="222222"/>
              </a:solidFill>
            </a:endParaRPr>
          </a:p>
          <a:p>
            <a:pPr indent="0" lvl="0" marL="457200" rtl="0" algn="l">
              <a:lnSpc>
                <a:spcPct val="100000"/>
              </a:lnSpc>
              <a:spcBef>
                <a:spcPts val="0"/>
              </a:spcBef>
              <a:spcAft>
                <a:spcPts val="0"/>
              </a:spcAft>
              <a:buNone/>
            </a:pPr>
            <a:r>
              <a:t/>
            </a:r>
            <a:endParaRPr sz="1100">
              <a:solidFill>
                <a:srgbClr val="222222"/>
              </a:solidFill>
            </a:endParaRPr>
          </a:p>
          <a:p>
            <a:pPr indent="-298450" lvl="0" marL="457200" rtl="0" algn="l">
              <a:lnSpc>
                <a:spcPct val="100000"/>
              </a:lnSpc>
              <a:spcBef>
                <a:spcPts val="0"/>
              </a:spcBef>
              <a:spcAft>
                <a:spcPts val="0"/>
              </a:spcAft>
              <a:buClr>
                <a:srgbClr val="222222"/>
              </a:buClr>
              <a:buSzPts val="1100"/>
              <a:buChar char="-"/>
            </a:pPr>
            <a:r>
              <a:rPr lang="en" sz="1100" u="sng">
                <a:solidFill>
                  <a:schemeClr val="hlink"/>
                </a:solidFill>
                <a:hlinkClick r:id="rId3"/>
              </a:rPr>
              <a:t>https://www.sampoll.co/recapp</a:t>
            </a:r>
            <a:endParaRPr b="0" sz="1300"/>
          </a:p>
        </p:txBody>
      </p:sp>
      <p:sp>
        <p:nvSpPr>
          <p:cNvPr id="227" name="Google Shape;227;p39"/>
          <p:cNvSpPr txBox="1"/>
          <p:nvPr>
            <p:ph idx="12" type="sldNum"/>
          </p:nvPr>
        </p:nvSpPr>
        <p:spPr>
          <a:xfrm>
            <a:off x="8458200" y="4700016"/>
            <a:ext cx="228600" cy="228600"/>
          </a:xfrm>
          <a:prstGeom prst="rect">
            <a:avLst/>
          </a:prstGeom>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r>
              <a:rPr lang="en"/>
              <a:t>2</a:t>
            </a:r>
            <a:endParaRPr/>
          </a:p>
        </p:txBody>
      </p:sp>
      <p:pic>
        <p:nvPicPr>
          <p:cNvPr id="228" name="Google Shape;228;p39"/>
          <p:cNvPicPr preferRelativeResize="0"/>
          <p:nvPr/>
        </p:nvPicPr>
        <p:blipFill>
          <a:blip r:embed="rId4">
            <a:alphaModFix/>
          </a:blip>
          <a:stretch>
            <a:fillRect/>
          </a:stretch>
        </p:blipFill>
        <p:spPr>
          <a:xfrm>
            <a:off x="3827200" y="1413475"/>
            <a:ext cx="4716626" cy="248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Outfield</a:t>
            </a:r>
            <a:endParaRPr/>
          </a:p>
        </p:txBody>
      </p:sp>
      <p:sp>
        <p:nvSpPr>
          <p:cNvPr id="234" name="Google Shape;234;p40"/>
          <p:cNvSpPr txBox="1"/>
          <p:nvPr>
            <p:ph idx="1" type="body"/>
          </p:nvPr>
        </p:nvSpPr>
        <p:spPr>
          <a:xfrm>
            <a:off x="518175" y="1031925"/>
            <a:ext cx="3827400" cy="3029400"/>
          </a:xfrm>
          <a:prstGeom prst="rect">
            <a:avLst/>
          </a:prstGeom>
        </p:spPr>
        <p:txBody>
          <a:bodyPr anchorCtr="0" anchor="t" bIns="0" lIns="0" spcFirstLastPara="1" rIns="0" wrap="square" tIns="0">
            <a:normAutofit/>
          </a:bodyPr>
          <a:lstStyle/>
          <a:p>
            <a:pPr indent="-292100" lvl="0" marL="457200" rtl="0" algn="l">
              <a:lnSpc>
                <a:spcPct val="115000"/>
              </a:lnSpc>
              <a:spcBef>
                <a:spcPts val="0"/>
              </a:spcBef>
              <a:spcAft>
                <a:spcPts val="0"/>
              </a:spcAft>
              <a:buClr>
                <a:schemeClr val="dk1"/>
              </a:buClr>
              <a:buSzPts val="1000"/>
              <a:buChar char="-"/>
            </a:pPr>
            <a:r>
              <a:rPr lang="en" sz="1000" u="sng">
                <a:solidFill>
                  <a:schemeClr val="hlink"/>
                </a:solidFill>
                <a:hlinkClick r:id="rId3"/>
              </a:rPr>
              <a:t>https://www.outfieldapp.com/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We had a ton of convos with this company we really liked them however it is a big emphasis on field staff performance, rewarding people for check ins, recaps, etc. they have gamification specifically for field staff.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Features: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Bulk event uploads, mobile app for FMs, geolocation log in, custom recaps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**They are very very pushy and salesy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Pricing: 1 month - 69.99 per user per month; $59.99 /6 months; price is adjustable per program/length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900"/>
              </a:spcBef>
              <a:spcAft>
                <a:spcPts val="1200"/>
              </a:spcAft>
              <a:buNone/>
            </a:pPr>
            <a:r>
              <a:t/>
            </a:r>
            <a:endParaRPr/>
          </a:p>
        </p:txBody>
      </p:sp>
      <p:pic>
        <p:nvPicPr>
          <p:cNvPr id="235" name="Google Shape;235;p40"/>
          <p:cNvPicPr preferRelativeResize="0"/>
          <p:nvPr/>
        </p:nvPicPr>
        <p:blipFill>
          <a:blip r:embed="rId4">
            <a:alphaModFix/>
          </a:blip>
          <a:stretch>
            <a:fillRect/>
          </a:stretch>
        </p:blipFill>
        <p:spPr>
          <a:xfrm>
            <a:off x="4572000" y="1163210"/>
            <a:ext cx="3716025" cy="30966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AnyRoad</a:t>
            </a:r>
            <a:endParaRPr/>
          </a:p>
        </p:txBody>
      </p:sp>
      <p:sp>
        <p:nvSpPr>
          <p:cNvPr id="241" name="Google Shape;241;p41"/>
          <p:cNvSpPr txBox="1"/>
          <p:nvPr>
            <p:ph idx="1" type="body"/>
          </p:nvPr>
        </p:nvSpPr>
        <p:spPr>
          <a:xfrm>
            <a:off x="457200" y="1043599"/>
            <a:ext cx="6326400" cy="33951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0"/>
              </a:spcBef>
              <a:spcAft>
                <a:spcPts val="0"/>
              </a:spcAft>
              <a:buNone/>
            </a:pPr>
            <a:r>
              <a:rPr lang="en" sz="4000">
                <a:solidFill>
                  <a:schemeClr val="dk1"/>
                </a:solidFill>
              </a:rPr>
              <a:t>The net-net would be they are good at doing ticketed/gated events for the pre registration. </a:t>
            </a:r>
            <a:endParaRPr sz="4000">
              <a:solidFill>
                <a:schemeClr val="dk1"/>
              </a:solidFill>
            </a:endParaRPr>
          </a:p>
          <a:p>
            <a:pPr indent="0" lvl="0" marL="0" rtl="0" algn="l">
              <a:lnSpc>
                <a:spcPct val="115000"/>
              </a:lnSpc>
              <a:spcBef>
                <a:spcPts val="0"/>
              </a:spcBef>
              <a:spcAft>
                <a:spcPts val="0"/>
              </a:spcAft>
              <a:buClr>
                <a:schemeClr val="dk1"/>
              </a:buClr>
              <a:buSzPct val="27500"/>
              <a:buFont typeface="Arial"/>
              <a:buNone/>
            </a:pPr>
            <a:r>
              <a:t/>
            </a:r>
            <a:endParaRPr sz="4000">
              <a:solidFill>
                <a:schemeClr val="dk1"/>
              </a:solidFill>
            </a:endParaRPr>
          </a:p>
          <a:p>
            <a:pPr indent="0" lvl="0" marL="0" rtl="0" algn="l">
              <a:lnSpc>
                <a:spcPct val="115000"/>
              </a:lnSpc>
              <a:spcBef>
                <a:spcPts val="0"/>
              </a:spcBef>
              <a:spcAft>
                <a:spcPts val="0"/>
              </a:spcAft>
              <a:buClr>
                <a:schemeClr val="dk1"/>
              </a:buClr>
              <a:buSzPct val="27500"/>
              <a:buFont typeface="Arial"/>
              <a:buNone/>
            </a:pPr>
            <a:r>
              <a:rPr lang="en" sz="4000">
                <a:solidFill>
                  <a:schemeClr val="dk1"/>
                </a:solidFill>
              </a:rPr>
              <a:t>For non gated activations their service is to provide on site registrations (we have to send them all the creative for each, nothing is custom in the platform); they can then track registrations/QR code scans and use that qualitative data to populate the dashboard. They do not collect Brand Ambassador post event data or photo uploads. </a:t>
            </a:r>
            <a:endParaRPr sz="4000">
              <a:solidFill>
                <a:schemeClr val="dk1"/>
              </a:solidFill>
            </a:endParaRPr>
          </a:p>
          <a:p>
            <a:pPr indent="0" lvl="0" marL="0" rtl="0" algn="l">
              <a:lnSpc>
                <a:spcPct val="115000"/>
              </a:lnSpc>
              <a:spcBef>
                <a:spcPts val="0"/>
              </a:spcBef>
              <a:spcAft>
                <a:spcPts val="0"/>
              </a:spcAft>
              <a:buClr>
                <a:schemeClr val="dk1"/>
              </a:buClr>
              <a:buSzPct val="27500"/>
              <a:buFont typeface="Arial"/>
              <a:buNone/>
            </a:pPr>
            <a:r>
              <a:rPr lang="en" sz="4000">
                <a:solidFill>
                  <a:schemeClr val="dk1"/>
                </a:solidFill>
              </a:rPr>
              <a:t>Gated = ticketed experiences (event) pre reg</a:t>
            </a:r>
            <a:endParaRPr sz="4000">
              <a:solidFill>
                <a:schemeClr val="dk1"/>
              </a:solidFill>
            </a:endParaRPr>
          </a:p>
          <a:p>
            <a:pPr indent="-292100" lvl="0" marL="457200" rtl="0" algn="l">
              <a:lnSpc>
                <a:spcPct val="115000"/>
              </a:lnSpc>
              <a:spcBef>
                <a:spcPts val="1200"/>
              </a:spcBef>
              <a:spcAft>
                <a:spcPts val="0"/>
              </a:spcAft>
              <a:buSzPct val="100000"/>
              <a:buFont typeface="Arial"/>
              <a:buChar char="●"/>
            </a:pPr>
            <a:r>
              <a:rPr lang="en" sz="4000">
                <a:solidFill>
                  <a:schemeClr val="dk1"/>
                </a:solidFill>
              </a:rPr>
              <a:t>Ticketing solution</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All transactional data via anyroad </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Collect personal identifiable information at check out</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Demographic info of those who paid can be reported on</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Influence consumers intention to buy post event, follow up email marketing post; qualitative feedback for future activations.</a:t>
            </a:r>
            <a:endParaRPr sz="4000">
              <a:solidFill>
                <a:schemeClr val="dk1"/>
              </a:solidFill>
            </a:endParaRPr>
          </a:p>
          <a:p>
            <a:pPr indent="-292100" lvl="1" marL="914400" rtl="0" algn="l">
              <a:lnSpc>
                <a:spcPct val="115000"/>
              </a:lnSpc>
              <a:spcBef>
                <a:spcPts val="0"/>
              </a:spcBef>
              <a:spcAft>
                <a:spcPts val="0"/>
              </a:spcAft>
              <a:buSzPct val="100000"/>
              <a:buChar char="●"/>
            </a:pPr>
            <a:r>
              <a:rPr lang="en" sz="4000">
                <a:solidFill>
                  <a:schemeClr val="dk1"/>
                </a:solidFill>
              </a:rPr>
              <a:t>None of these elements are customizable by us, ie we can’t build a custom reg page, we can use our brands colors/logos/images</a:t>
            </a:r>
            <a:endParaRPr sz="4000">
              <a:solidFill>
                <a:schemeClr val="dk1"/>
              </a:solidFill>
            </a:endParaRPr>
          </a:p>
          <a:p>
            <a:pPr indent="0" lvl="0" marL="0" rtl="0" algn="l">
              <a:lnSpc>
                <a:spcPct val="115000"/>
              </a:lnSpc>
              <a:spcBef>
                <a:spcPts val="1200"/>
              </a:spcBef>
              <a:spcAft>
                <a:spcPts val="0"/>
              </a:spcAft>
              <a:buClr>
                <a:schemeClr val="dk1"/>
              </a:buClr>
              <a:buSzPct val="27500"/>
              <a:buFont typeface="Arial"/>
              <a:buNone/>
            </a:pPr>
            <a:r>
              <a:rPr lang="en" sz="4000">
                <a:solidFill>
                  <a:schemeClr val="dk1"/>
                </a:solidFill>
              </a:rPr>
              <a:t>Non Gated (activation)</a:t>
            </a:r>
            <a:endParaRPr sz="4000">
              <a:solidFill>
                <a:schemeClr val="dk1"/>
              </a:solidFill>
            </a:endParaRPr>
          </a:p>
          <a:p>
            <a:pPr indent="-292100" lvl="0" marL="457200" rtl="0" algn="l">
              <a:lnSpc>
                <a:spcPct val="115000"/>
              </a:lnSpc>
              <a:spcBef>
                <a:spcPts val="1200"/>
              </a:spcBef>
              <a:spcAft>
                <a:spcPts val="0"/>
              </a:spcAft>
              <a:buSzPct val="100000"/>
              <a:buFont typeface="Arial"/>
              <a:buChar char="●"/>
            </a:pPr>
            <a:r>
              <a:rPr lang="en" sz="4000">
                <a:solidFill>
                  <a:schemeClr val="dk1"/>
                </a:solidFill>
              </a:rPr>
              <a:t>Can schedule events, and assign resources like tour guides or equipment but no BA recapping; no photo upload; just records how many people registered, how many QR codes scanned</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Supports on site and online giveaway, sweeps, registration; in two ways: iPad on site, mobile url</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All reg pages, etc has to be sent to anyroad to build</a:t>
            </a:r>
            <a:endParaRPr sz="4000">
              <a:solidFill>
                <a:schemeClr val="dk1"/>
              </a:solidFill>
            </a:endParaRPr>
          </a:p>
          <a:p>
            <a:pPr indent="-292100" lvl="1" marL="914400" rtl="0" algn="l">
              <a:lnSpc>
                <a:spcPct val="115000"/>
              </a:lnSpc>
              <a:spcBef>
                <a:spcPts val="0"/>
              </a:spcBef>
              <a:spcAft>
                <a:spcPts val="0"/>
              </a:spcAft>
              <a:buSzPct val="100000"/>
              <a:buChar char="●"/>
            </a:pPr>
            <a:r>
              <a:rPr lang="en" sz="4000">
                <a:solidFill>
                  <a:schemeClr val="dk1"/>
                </a:solidFill>
              </a:rPr>
              <a:t>No post event recapping, no brand ambassador log in, no qualitative data entry</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Can send post event emails </a:t>
            </a:r>
            <a:endParaRPr sz="4000">
              <a:solidFill>
                <a:schemeClr val="dk1"/>
              </a:solidFill>
            </a:endParaRPr>
          </a:p>
          <a:p>
            <a:pPr indent="-292100" lvl="0" marL="457200" rtl="0" algn="l">
              <a:lnSpc>
                <a:spcPct val="115000"/>
              </a:lnSpc>
              <a:spcBef>
                <a:spcPts val="0"/>
              </a:spcBef>
              <a:spcAft>
                <a:spcPts val="0"/>
              </a:spcAft>
              <a:buSzPct val="100000"/>
              <a:buFont typeface="Arial"/>
              <a:buChar char="●"/>
            </a:pPr>
            <a:r>
              <a:rPr lang="en" sz="4000">
                <a:solidFill>
                  <a:schemeClr val="dk1"/>
                </a:solidFill>
              </a:rPr>
              <a:t>Can redirect from surveys but not do custom creative</a:t>
            </a:r>
            <a:endParaRPr sz="4000">
              <a:solidFill>
                <a:schemeClr val="dk1"/>
              </a:solidFill>
            </a:endParaRPr>
          </a:p>
          <a:p>
            <a:pPr indent="-292100" lvl="1" marL="914400" rtl="0" algn="l">
              <a:lnSpc>
                <a:spcPct val="115000"/>
              </a:lnSpc>
              <a:spcBef>
                <a:spcPts val="0"/>
              </a:spcBef>
              <a:spcAft>
                <a:spcPts val="0"/>
              </a:spcAft>
              <a:buSzPct val="100000"/>
              <a:buChar char="●"/>
            </a:pPr>
            <a:r>
              <a:rPr lang="en" sz="4000">
                <a:solidFill>
                  <a:schemeClr val="dk1"/>
                </a:solidFill>
              </a:rPr>
              <a:t>Ie. Could not serve Verizon banners on the thank you pages</a:t>
            </a:r>
            <a:endParaRPr sz="40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Recapping Platform Features + AnyRoad</a:t>
            </a:r>
            <a:endParaRPr sz="2000"/>
          </a:p>
        </p:txBody>
      </p:sp>
      <p:sp>
        <p:nvSpPr>
          <p:cNvPr id="247" name="Google Shape;247;p42"/>
          <p:cNvSpPr txBox="1"/>
          <p:nvPr/>
        </p:nvSpPr>
        <p:spPr>
          <a:xfrm>
            <a:off x="602200" y="1066600"/>
            <a:ext cx="6057300" cy="3693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200"/>
          </a:p>
        </p:txBody>
      </p:sp>
      <p:graphicFrame>
        <p:nvGraphicFramePr>
          <p:cNvPr id="248" name="Google Shape;248;p42"/>
          <p:cNvGraphicFramePr/>
          <p:nvPr/>
        </p:nvGraphicFramePr>
        <p:xfrm>
          <a:off x="1571100" y="1356950"/>
          <a:ext cx="3000000" cy="3000000"/>
        </p:xfrm>
        <a:graphic>
          <a:graphicData uri="http://schemas.openxmlformats.org/drawingml/2006/table">
            <a:tbl>
              <a:tblPr>
                <a:noFill/>
                <a:tableStyleId>{13EDDFEB-5759-489D-B16C-B0A7C810318B}</a:tableStyleId>
              </a:tblPr>
              <a:tblGrid>
                <a:gridCol w="1710400"/>
                <a:gridCol w="978475"/>
                <a:gridCol w="933150"/>
                <a:gridCol w="1085250"/>
                <a:gridCol w="1085250"/>
              </a:tblGrid>
              <a:tr h="205875">
                <a:tc>
                  <a:txBody>
                    <a:bodyPr/>
                    <a:lstStyle/>
                    <a:p>
                      <a:pPr indent="0" lvl="0" marL="0" rtl="0" algn="ctr">
                        <a:lnSpc>
                          <a:spcPct val="115000"/>
                        </a:lnSpc>
                        <a:spcBef>
                          <a:spcPts val="0"/>
                        </a:spcBef>
                        <a:spcAft>
                          <a:spcPts val="0"/>
                        </a:spcAft>
                        <a:buNone/>
                      </a:pPr>
                      <a:r>
                        <a:rPr lang="en" sz="1000"/>
                        <a:t>Features</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lang="en" sz="1000"/>
                        <a:t>Recapping Platform</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hMerge="1"/>
                <a:tc hMerge="1"/>
                <a:tc>
                  <a:txBody>
                    <a:bodyPr/>
                    <a:lstStyle/>
                    <a:p>
                      <a:pPr indent="0" lvl="0" marL="0" rtl="0" algn="ctr">
                        <a:lnSpc>
                          <a:spcPct val="115000"/>
                        </a:lnSpc>
                        <a:spcBef>
                          <a:spcPts val="0"/>
                        </a:spcBef>
                        <a:spcAft>
                          <a:spcPts val="0"/>
                        </a:spcAft>
                        <a:buNone/>
                      </a:pPr>
                      <a:r>
                        <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449175">
                <a:tc>
                  <a:txBody>
                    <a:bodyPr/>
                    <a:lstStyle/>
                    <a:p>
                      <a:pPr indent="0" lvl="0" marL="0" rtl="0" algn="l">
                        <a:spcBef>
                          <a:spcPts val="0"/>
                        </a:spcBef>
                        <a:spcAft>
                          <a:spcPts val="0"/>
                        </a:spcAft>
                        <a:buNone/>
                      </a:pPr>
                      <a:r>
                        <a:t/>
                      </a:r>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200"/>
                        <a:t>Brandscopic</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200"/>
                        <a:t>Pinata</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200"/>
                        <a:t>Network Ninja</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200"/>
                        <a:t>AnyRoad</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r>
              <a:tr h="243300">
                <a:tc>
                  <a:txBody>
                    <a:bodyPr/>
                    <a:lstStyle/>
                    <a:p>
                      <a:pPr indent="0" lvl="0" marL="0" rtl="0" algn="ctr">
                        <a:lnSpc>
                          <a:spcPct val="115000"/>
                        </a:lnSpc>
                        <a:spcBef>
                          <a:spcPts val="0"/>
                        </a:spcBef>
                        <a:spcAft>
                          <a:spcPts val="0"/>
                        </a:spcAft>
                        <a:buNone/>
                      </a:pPr>
                      <a:r>
                        <a:rPr b="1" lang="en" sz="1000"/>
                        <a:t>Dashboard View</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Calendar</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Bi Directional API</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74325">
                <a:tc>
                  <a:txBody>
                    <a:bodyPr/>
                    <a:lstStyle/>
                    <a:p>
                      <a:pPr indent="0" lvl="0" marL="0" rtl="0" algn="ctr">
                        <a:lnSpc>
                          <a:spcPct val="115000"/>
                        </a:lnSpc>
                        <a:spcBef>
                          <a:spcPts val="0"/>
                        </a:spcBef>
                        <a:spcAft>
                          <a:spcPts val="0"/>
                        </a:spcAft>
                        <a:buNone/>
                      </a:pPr>
                      <a:r>
                        <a:rPr b="1" lang="en" sz="1000"/>
                        <a:t>Staffing Agency Integration</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Attachments for Event</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Offline Data Entry</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74325">
                <a:tc>
                  <a:txBody>
                    <a:bodyPr/>
                    <a:lstStyle/>
                    <a:p>
                      <a:pPr indent="0" lvl="0" marL="0" rtl="0" algn="ctr">
                        <a:lnSpc>
                          <a:spcPct val="115000"/>
                        </a:lnSpc>
                        <a:spcBef>
                          <a:spcPts val="0"/>
                        </a:spcBef>
                        <a:spcAft>
                          <a:spcPts val="0"/>
                        </a:spcAft>
                        <a:buNone/>
                      </a:pPr>
                      <a:r>
                        <a:rPr b="1" lang="en" sz="1000"/>
                        <a:t>Media Upload and Tagging</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SMS Event Reminders</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3300">
                <a:tc>
                  <a:txBody>
                    <a:bodyPr/>
                    <a:lstStyle/>
                    <a:p>
                      <a:pPr indent="0" lvl="0" marL="0" rtl="0" algn="ctr">
                        <a:lnSpc>
                          <a:spcPct val="115000"/>
                        </a:lnSpc>
                        <a:spcBef>
                          <a:spcPts val="0"/>
                        </a:spcBef>
                        <a:spcAft>
                          <a:spcPts val="0"/>
                        </a:spcAft>
                        <a:buNone/>
                      </a:pPr>
                      <a:r>
                        <a:rPr b="1" lang="en" sz="1000"/>
                        <a:t>Recap Notifications</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74325">
                <a:tc>
                  <a:txBody>
                    <a:bodyPr/>
                    <a:lstStyle/>
                    <a:p>
                      <a:pPr indent="0" lvl="0" marL="0" rtl="0" algn="ctr">
                        <a:lnSpc>
                          <a:spcPct val="115000"/>
                        </a:lnSpc>
                        <a:spcBef>
                          <a:spcPts val="0"/>
                        </a:spcBef>
                        <a:spcAft>
                          <a:spcPts val="0"/>
                        </a:spcAft>
                        <a:buNone/>
                      </a:pPr>
                      <a:r>
                        <a:rPr b="1" lang="en" sz="1000"/>
                        <a:t>Review Recap Reports prior to submitting</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CPG Vision</a:t>
            </a:r>
            <a:endParaRPr/>
          </a:p>
        </p:txBody>
      </p:sp>
      <p:sp>
        <p:nvSpPr>
          <p:cNvPr id="254" name="Google Shape;254;p43"/>
          <p:cNvSpPr txBox="1"/>
          <p:nvPr>
            <p:ph idx="1" type="body"/>
          </p:nvPr>
        </p:nvSpPr>
        <p:spPr>
          <a:xfrm>
            <a:off x="457200" y="1459580"/>
            <a:ext cx="7086600" cy="2979000"/>
          </a:xfrm>
          <a:prstGeom prst="rect">
            <a:avLst/>
          </a:prstGeom>
        </p:spPr>
        <p:txBody>
          <a:bodyPr anchorCtr="0" anchor="t" bIns="0" lIns="0" spcFirstLastPara="1" rIns="0" wrap="square" tIns="0">
            <a:normAutofit/>
          </a:bodyPr>
          <a:lstStyle/>
          <a:p>
            <a:pPr indent="-330200" lvl="0" marL="457200" rtl="0" algn="l">
              <a:spcBef>
                <a:spcPts val="900"/>
              </a:spcBef>
              <a:spcAft>
                <a:spcPts val="0"/>
              </a:spcAft>
              <a:buSzPts val="1600"/>
              <a:buChar char="-"/>
            </a:pPr>
            <a:r>
              <a:rPr lang="en"/>
              <a:t>TBD demo</a:t>
            </a:r>
            <a:endParaRPr/>
          </a:p>
          <a:p>
            <a:pPr indent="-330200" lvl="0" marL="457200" rtl="0" algn="l">
              <a:spcBef>
                <a:spcPts val="0"/>
              </a:spcBef>
              <a:spcAft>
                <a:spcPts val="0"/>
              </a:spcAft>
              <a:buSzPts val="1600"/>
              <a:buChar char="-"/>
            </a:pPr>
            <a:r>
              <a:rPr lang="en" u="sng">
                <a:solidFill>
                  <a:schemeClr val="hlink"/>
                </a:solidFill>
                <a:hlinkClick r:id="rId3"/>
              </a:rPr>
              <a:t>https://www.cpgvision.com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457200" y="594360"/>
            <a:ext cx="7086600" cy="685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100"/>
              <a:t>Unified Data + Field Management</a:t>
            </a:r>
            <a:endParaRPr sz="2100"/>
          </a:p>
          <a:p>
            <a:pPr indent="0" lvl="0" marL="0" rtl="0" algn="l">
              <a:lnSpc>
                <a:spcPct val="100000"/>
              </a:lnSpc>
              <a:spcBef>
                <a:spcPts val="0"/>
              </a:spcBef>
              <a:spcAft>
                <a:spcPts val="0"/>
              </a:spcAft>
              <a:buClr>
                <a:schemeClr val="dk1"/>
              </a:buClr>
              <a:buSzPct val="91666"/>
              <a:buFont typeface="Arial"/>
              <a:buNone/>
            </a:pPr>
            <a:r>
              <a:rPr lang="en" sz="1200"/>
              <a:t>What we need to get there (Components)</a:t>
            </a:r>
            <a:endParaRPr sz="2100"/>
          </a:p>
          <a:p>
            <a:pPr indent="0" lvl="0" marL="0" rtl="0" algn="l">
              <a:spcBef>
                <a:spcPts val="0"/>
              </a:spcBef>
              <a:spcAft>
                <a:spcPts val="0"/>
              </a:spcAft>
              <a:buNone/>
            </a:pPr>
            <a:r>
              <a:t/>
            </a:r>
            <a:endParaRPr/>
          </a:p>
        </p:txBody>
      </p:sp>
      <p:sp>
        <p:nvSpPr>
          <p:cNvPr id="75" name="Google Shape;75;p17"/>
          <p:cNvSpPr txBox="1"/>
          <p:nvPr/>
        </p:nvSpPr>
        <p:spPr>
          <a:xfrm>
            <a:off x="525750" y="1043100"/>
            <a:ext cx="6902100" cy="412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Clr>
                <a:schemeClr val="dk1"/>
              </a:buClr>
              <a:buSzPts val="1400"/>
              <a:buChar char="-"/>
            </a:pPr>
            <a:r>
              <a:rPr lang="en" sz="1300">
                <a:solidFill>
                  <a:schemeClr val="dk1"/>
                </a:solidFill>
              </a:rPr>
              <a:t>Event Management Platform/Front End Tool for collecting manual information</a:t>
            </a:r>
            <a:endParaRPr sz="13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Accessible via mobile</a:t>
            </a:r>
            <a:endParaRPr sz="10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Momentum controlled users and permissions</a:t>
            </a:r>
            <a:endParaRPr sz="10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Customizable fields encompassing all events</a:t>
            </a:r>
            <a:endParaRPr sz="10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Built in reminders and schedule for missing fields/recaps for past events</a:t>
            </a:r>
            <a:endParaRPr sz="10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Calendar view</a:t>
            </a:r>
            <a:endParaRPr sz="1000">
              <a:solidFill>
                <a:schemeClr val="dk1"/>
              </a:solidFill>
            </a:endParaRPr>
          </a:p>
          <a:p>
            <a:pPr indent="-317500" lvl="1" marL="914400" rtl="0" algn="l">
              <a:lnSpc>
                <a:spcPct val="90000"/>
              </a:lnSpc>
              <a:spcBef>
                <a:spcPts val="0"/>
              </a:spcBef>
              <a:spcAft>
                <a:spcPts val="0"/>
              </a:spcAft>
              <a:buClr>
                <a:schemeClr val="dk1"/>
              </a:buClr>
              <a:buSzPts val="1400"/>
              <a:buChar char="-"/>
            </a:pPr>
            <a:r>
              <a:rPr lang="en" sz="1000">
                <a:solidFill>
                  <a:schemeClr val="dk1"/>
                </a:solidFill>
              </a:rPr>
              <a:t>API data pipeline</a:t>
            </a:r>
            <a:endParaRPr sz="10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Momentum owned and developed Cloud Database for storage and sandbox (VZDB1 Azure DB)</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Direct Data Pipeline development with ALL VZ Experiential Datasources:</a:t>
            </a:r>
            <a:endParaRPr sz="13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Master Calendar/Schedule of Events and Event Details</a:t>
            </a:r>
            <a:endParaRPr sz="10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Common Backend</a:t>
            </a:r>
            <a:endParaRPr sz="10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QR Tiger</a:t>
            </a:r>
            <a:endParaRPr sz="10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Qualtrics (Survey)</a:t>
            </a:r>
            <a:endParaRPr sz="10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Verizon Adobe Analytics Files</a:t>
            </a:r>
            <a:endParaRPr sz="10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BA/BL/FM Collected manual on-site information</a:t>
            </a:r>
            <a:endParaRPr sz="10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SOP/System of Processes and cadence for Data Governance, Auditing, and regular maintenance and QA</a:t>
            </a:r>
            <a:endParaRPr sz="1300">
              <a:solidFill>
                <a:schemeClr val="dk1"/>
              </a:solidFill>
            </a:endParaRPr>
          </a:p>
          <a:p>
            <a:pPr indent="-311150" lvl="1" marL="914400" rtl="0" algn="l">
              <a:lnSpc>
                <a:spcPct val="90000"/>
              </a:lnSpc>
              <a:spcBef>
                <a:spcPts val="0"/>
              </a:spcBef>
              <a:spcAft>
                <a:spcPts val="0"/>
              </a:spcAft>
              <a:buClr>
                <a:schemeClr val="dk1"/>
              </a:buClr>
              <a:buSzPts val="1300"/>
              <a:buChar char="-"/>
            </a:pPr>
            <a:r>
              <a:rPr lang="en" sz="1000">
                <a:solidFill>
                  <a:schemeClr val="dk1"/>
                </a:solidFill>
              </a:rPr>
              <a:t>Schedule for datasource updates</a:t>
            </a:r>
            <a:endParaRPr sz="1000">
              <a:solidFill>
                <a:schemeClr val="dk1"/>
              </a:solidFill>
            </a:endParaRPr>
          </a:p>
          <a:p>
            <a:pPr indent="0" lvl="0" marL="0" rtl="0" algn="l">
              <a:spcBef>
                <a:spcPts val="0"/>
              </a:spcBef>
              <a:spcAft>
                <a:spcPts val="0"/>
              </a:spcAft>
              <a:buNone/>
            </a:pPr>
            <a:r>
              <a:t/>
            </a:r>
            <a:endParaRPr sz="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ctrTitle"/>
          </p:nvPr>
        </p:nvSpPr>
        <p:spPr>
          <a:xfrm>
            <a:off x="457200" y="463073"/>
            <a:ext cx="6271800" cy="173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graphicFrame>
        <p:nvGraphicFramePr>
          <p:cNvPr id="260" name="Google Shape;260;p44"/>
          <p:cNvGraphicFramePr/>
          <p:nvPr/>
        </p:nvGraphicFramePr>
        <p:xfrm>
          <a:off x="1462275" y="1327450"/>
          <a:ext cx="3000000" cy="3000000"/>
        </p:xfrm>
        <a:graphic>
          <a:graphicData uri="http://schemas.openxmlformats.org/drawingml/2006/table">
            <a:tbl>
              <a:tblPr>
                <a:noFill/>
                <a:tableStyleId>{13EDDFEB-5759-489D-B16C-B0A7C810318B}</a:tableStyleId>
              </a:tblPr>
              <a:tblGrid>
                <a:gridCol w="1422200"/>
                <a:gridCol w="1910400"/>
                <a:gridCol w="1234825"/>
                <a:gridCol w="1564200"/>
              </a:tblGrid>
              <a:tr h="745150">
                <a:tc>
                  <a:txBody>
                    <a:bodyPr/>
                    <a:lstStyle/>
                    <a:p>
                      <a:pPr indent="0" lvl="0" marL="0" rtl="0" algn="ctr">
                        <a:lnSpc>
                          <a:spcPct val="115000"/>
                        </a:lnSpc>
                        <a:spcBef>
                          <a:spcPts val="0"/>
                        </a:spcBef>
                        <a:spcAft>
                          <a:spcPts val="0"/>
                        </a:spcAft>
                        <a:buNone/>
                      </a:pPr>
                      <a:r>
                        <a:rPr lang="en" sz="1000"/>
                        <a:t>GUID System &gt;&gt;</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Event is created</a:t>
                      </a:r>
                      <a:endParaRPr b="1" sz="1000"/>
                    </a:p>
                    <a:p>
                      <a:pPr indent="0" lvl="0" marL="0" rtl="0" algn="ctr">
                        <a:lnSpc>
                          <a:spcPct val="115000"/>
                        </a:lnSpc>
                        <a:spcBef>
                          <a:spcPts val="0"/>
                        </a:spcBef>
                        <a:spcAft>
                          <a:spcPts val="0"/>
                        </a:spcAft>
                        <a:buNone/>
                      </a:pPr>
                      <a:r>
                        <a:rPr lang="en" sz="1000"/>
                        <a:t>GUID application must generate Parent ID and Event ID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000"/>
                        <a:t>FM Platform looks for GUID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000"/>
                        <a:t>FM Platform sends: Event Scheduling, Event Recap + GUID to MOMO BI</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09900">
                <a:tc>
                  <a:txBody>
                    <a:bodyPr/>
                    <a:lstStyle/>
                    <a:p>
                      <a:pPr indent="0" lvl="0" marL="0" rtl="0" algn="ctr">
                        <a:lnSpc>
                          <a:spcPct val="115000"/>
                        </a:lnSpc>
                        <a:spcBef>
                          <a:spcPts val="0"/>
                        </a:spcBef>
                        <a:spcAft>
                          <a:spcPts val="0"/>
                        </a:spcAft>
                        <a:buNone/>
                      </a:pPr>
                      <a:r>
                        <a:rPr lang="en" sz="1000"/>
                        <a:t>FM Platform&gt;&gt;</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Event is created</a:t>
                      </a:r>
                      <a:endParaRPr b="1" sz="1000"/>
                    </a:p>
                    <a:p>
                      <a:pPr indent="0" lvl="0" marL="0" rtl="0" algn="ctr">
                        <a:lnSpc>
                          <a:spcPct val="115000"/>
                        </a:lnSpc>
                        <a:spcBef>
                          <a:spcPts val="0"/>
                        </a:spcBef>
                        <a:spcAft>
                          <a:spcPts val="0"/>
                        </a:spcAft>
                        <a:buNone/>
                      </a:pPr>
                      <a:r>
                        <a:rPr lang="en" sz="1000"/>
                        <a:t>Application requires Event Name, Client, and Date</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vMerge="1"/>
                <a:tc vMerge="1"/>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574100" y="577657"/>
            <a:ext cx="7086600" cy="1821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300"/>
              <a:t>Unified Data </a:t>
            </a:r>
            <a:r>
              <a:rPr lang="en" sz="2300"/>
              <a:t>+ Field Management</a:t>
            </a:r>
            <a:endParaRPr sz="2300"/>
          </a:p>
        </p:txBody>
      </p:sp>
      <p:pic>
        <p:nvPicPr>
          <p:cNvPr id="81" name="Google Shape;81;p18"/>
          <p:cNvPicPr preferRelativeResize="0"/>
          <p:nvPr/>
        </p:nvPicPr>
        <p:blipFill rotWithShape="1">
          <a:blip r:embed="rId3">
            <a:alphaModFix/>
          </a:blip>
          <a:srcRect b="2496" l="0" r="0" t="0"/>
          <a:stretch/>
        </p:blipFill>
        <p:spPr>
          <a:xfrm>
            <a:off x="0" y="1133700"/>
            <a:ext cx="8839199" cy="301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100"/>
              <a:t>Unified Data + Field Management</a:t>
            </a:r>
            <a:endParaRPr sz="2100"/>
          </a:p>
          <a:p>
            <a:pPr indent="0" lvl="0" marL="0" rtl="0" algn="l">
              <a:spcBef>
                <a:spcPts val="0"/>
              </a:spcBef>
              <a:spcAft>
                <a:spcPts val="0"/>
              </a:spcAft>
              <a:buClr>
                <a:schemeClr val="dk1"/>
              </a:buClr>
              <a:buSzPts val="1100"/>
              <a:buFont typeface="Arial"/>
              <a:buNone/>
            </a:pPr>
            <a:r>
              <a:rPr lang="en" sz="1900"/>
              <a:t>Project Roles and Resources</a:t>
            </a:r>
            <a:endParaRPr sz="1900"/>
          </a:p>
        </p:txBody>
      </p:sp>
      <p:sp>
        <p:nvSpPr>
          <p:cNvPr id="87" name="Google Shape;87;p19"/>
          <p:cNvSpPr txBox="1"/>
          <p:nvPr>
            <p:ph idx="1" type="body"/>
          </p:nvPr>
        </p:nvSpPr>
        <p:spPr>
          <a:xfrm>
            <a:off x="457200" y="1459580"/>
            <a:ext cx="7086600" cy="2979000"/>
          </a:xfrm>
          <a:prstGeom prst="rect">
            <a:avLst/>
          </a:prstGeom>
        </p:spPr>
        <p:txBody>
          <a:bodyPr anchorCtr="0" anchor="t" bIns="0" lIns="0" spcFirstLastPara="1" rIns="0" wrap="square" tIns="0">
            <a:normAutofit/>
          </a:bodyPr>
          <a:lstStyle/>
          <a:p>
            <a:pPr indent="-292100" lvl="0" marL="457200" rtl="0" algn="l">
              <a:lnSpc>
                <a:spcPct val="115000"/>
              </a:lnSpc>
              <a:spcBef>
                <a:spcPts val="1500"/>
              </a:spcBef>
              <a:spcAft>
                <a:spcPts val="0"/>
              </a:spcAft>
              <a:buSzPts val="1000"/>
              <a:buFont typeface="Arial"/>
              <a:buChar char="●"/>
            </a:pPr>
            <a:r>
              <a:rPr lang="en" sz="1000">
                <a:solidFill>
                  <a:schemeClr val="dk1"/>
                </a:solidFill>
              </a:rPr>
              <a:t>Tech/IP/CT</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Kristen Baum: Project Owner, IP Lead</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Steve Sanderson: Data Operations and IPG Data/Security Compliance </a:t>
            </a:r>
            <a:endParaRPr sz="1000">
              <a:solidFill>
                <a:schemeClr val="dk1"/>
              </a:solidFill>
            </a:endParaRPr>
          </a:p>
          <a:p>
            <a:pPr indent="-292100" lvl="0" marL="457200" rtl="0" algn="l">
              <a:lnSpc>
                <a:spcPct val="115000"/>
              </a:lnSpc>
              <a:spcBef>
                <a:spcPts val="0"/>
              </a:spcBef>
              <a:spcAft>
                <a:spcPts val="0"/>
              </a:spcAft>
              <a:buSzPts val="1000"/>
              <a:buFont typeface="Arial"/>
              <a:buChar char="●"/>
            </a:pPr>
            <a:r>
              <a:rPr lang="en" sz="1000">
                <a:solidFill>
                  <a:schemeClr val="dk1"/>
                </a:solidFill>
              </a:rPr>
              <a:t>Analytics/Data Science</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Yeuting Wang: ADS Lead, Measurement Systems Data Integration</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Reed Whitcraft/Kate Bixby: Data Pipeline and Integration Development </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Kayla Ellerbrock: Measurement Framework/Model Lead, Data Visualization</a:t>
            </a:r>
            <a:endParaRPr sz="1000">
              <a:solidFill>
                <a:schemeClr val="dk1"/>
              </a:solidFill>
            </a:endParaRPr>
          </a:p>
          <a:p>
            <a:pPr indent="-285750" lvl="0" marL="457200" rtl="0" algn="l">
              <a:lnSpc>
                <a:spcPct val="115000"/>
              </a:lnSpc>
              <a:spcBef>
                <a:spcPts val="0"/>
              </a:spcBef>
              <a:spcAft>
                <a:spcPts val="0"/>
              </a:spcAft>
              <a:buSzPts val="900"/>
              <a:buFont typeface="Arial"/>
              <a:buChar char="●"/>
            </a:pPr>
            <a:r>
              <a:rPr lang="en" sz="1000">
                <a:solidFill>
                  <a:schemeClr val="dk1"/>
                </a:solidFill>
              </a:rPr>
              <a:t>PM</a:t>
            </a:r>
            <a:endParaRPr sz="1000">
              <a:solidFill>
                <a:schemeClr val="dk1"/>
              </a:solidFill>
            </a:endParaRPr>
          </a:p>
          <a:p>
            <a:pPr indent="-292100" lvl="0" marL="457200" rtl="0" algn="l">
              <a:lnSpc>
                <a:spcPct val="115000"/>
              </a:lnSpc>
              <a:spcBef>
                <a:spcPts val="0"/>
              </a:spcBef>
              <a:spcAft>
                <a:spcPts val="0"/>
              </a:spcAft>
              <a:buSzPts val="1000"/>
              <a:buFont typeface="Arial"/>
              <a:buChar char="●"/>
            </a:pPr>
            <a:r>
              <a:rPr lang="en" sz="1000">
                <a:solidFill>
                  <a:schemeClr val="dk1"/>
                </a:solidFill>
              </a:rPr>
              <a:t>BL/XP</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XXXX: BL Lead</a:t>
            </a:r>
            <a:endParaRPr sz="1000">
              <a:solidFill>
                <a:schemeClr val="dk1"/>
              </a:solidFill>
            </a:endParaRPr>
          </a:p>
          <a:p>
            <a:pPr indent="-292100" lvl="1" marL="914400" rtl="0" algn="l">
              <a:lnSpc>
                <a:spcPct val="115000"/>
              </a:lnSpc>
              <a:spcBef>
                <a:spcPts val="0"/>
              </a:spcBef>
              <a:spcAft>
                <a:spcPts val="0"/>
              </a:spcAft>
              <a:buSzPts val="1000"/>
              <a:buChar char="●"/>
            </a:pPr>
            <a:r>
              <a:rPr lang="en" sz="1000">
                <a:solidFill>
                  <a:schemeClr val="dk1"/>
                </a:solidFill>
              </a:rPr>
              <a:t>XXXX: XP Lead</a:t>
            </a:r>
            <a:endParaRPr sz="1000">
              <a:solidFill>
                <a:schemeClr val="dk1"/>
              </a:solidFill>
            </a:endParaRPr>
          </a:p>
          <a:p>
            <a:pPr indent="0" lvl="0" marL="0" rtl="0" algn="l">
              <a:lnSpc>
                <a:spcPct val="100000"/>
              </a:lnSpc>
              <a:spcBef>
                <a:spcPts val="15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 sz="2100"/>
              <a:t>Unified Data + Field Management</a:t>
            </a:r>
            <a:endParaRPr sz="2100"/>
          </a:p>
          <a:p>
            <a:pPr indent="0" lvl="0" marL="0" rtl="0" algn="l">
              <a:spcBef>
                <a:spcPts val="0"/>
              </a:spcBef>
              <a:spcAft>
                <a:spcPts val="0"/>
              </a:spcAft>
              <a:buClr>
                <a:schemeClr val="dk1"/>
              </a:buClr>
              <a:buSzPts val="1100"/>
              <a:buFont typeface="Arial"/>
              <a:buNone/>
            </a:pPr>
            <a:r>
              <a:rPr lang="en" sz="1900"/>
              <a:t>Project Roadmap &amp; LOE</a:t>
            </a:r>
            <a:endParaRPr/>
          </a:p>
        </p:txBody>
      </p:sp>
      <p:sp>
        <p:nvSpPr>
          <p:cNvPr id="93" name="Google Shape;93;p20"/>
          <p:cNvSpPr txBox="1"/>
          <p:nvPr>
            <p:ph idx="1" type="body"/>
          </p:nvPr>
        </p:nvSpPr>
        <p:spPr>
          <a:xfrm>
            <a:off x="457200" y="1459580"/>
            <a:ext cx="7086600" cy="2979000"/>
          </a:xfrm>
          <a:prstGeom prst="rect">
            <a:avLst/>
          </a:prstGeom>
        </p:spPr>
        <p:txBody>
          <a:bodyPr anchorCtr="0" anchor="t" bIns="0" lIns="0" spcFirstLastPara="1" rIns="0" wrap="square" tIns="0">
            <a:normAutofit/>
          </a:bodyPr>
          <a:lstStyle/>
          <a:p>
            <a:pPr indent="0" lvl="0" marL="0" rtl="0" algn="l">
              <a:spcBef>
                <a:spcPts val="9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 sz="2100"/>
              <a:t>Unified Data + Field Management</a:t>
            </a:r>
            <a:endParaRPr sz="2100"/>
          </a:p>
          <a:p>
            <a:pPr indent="0" lvl="0" marL="0" rtl="0" algn="l">
              <a:spcBef>
                <a:spcPts val="0"/>
              </a:spcBef>
              <a:spcAft>
                <a:spcPts val="0"/>
              </a:spcAft>
              <a:buClr>
                <a:schemeClr val="dk1"/>
              </a:buClr>
              <a:buSzPts val="1100"/>
              <a:buFont typeface="Arial"/>
              <a:buNone/>
            </a:pPr>
            <a:r>
              <a:rPr lang="en" sz="1900"/>
              <a:t>Budget</a:t>
            </a:r>
            <a:endParaRPr/>
          </a:p>
        </p:txBody>
      </p:sp>
      <p:sp>
        <p:nvSpPr>
          <p:cNvPr id="99" name="Google Shape;99;p21"/>
          <p:cNvSpPr txBox="1"/>
          <p:nvPr>
            <p:ph idx="1" type="body"/>
          </p:nvPr>
        </p:nvSpPr>
        <p:spPr>
          <a:xfrm>
            <a:off x="457200" y="1459580"/>
            <a:ext cx="7086600" cy="2979000"/>
          </a:xfrm>
          <a:prstGeom prst="rect">
            <a:avLst/>
          </a:prstGeom>
        </p:spPr>
        <p:txBody>
          <a:bodyPr anchorCtr="0" anchor="t" bIns="0" lIns="0" spcFirstLastPara="1" rIns="0" wrap="square" tIns="0">
            <a:normAutofit/>
          </a:bodyPr>
          <a:lstStyle/>
          <a:p>
            <a:pPr indent="-330200" lvl="0" marL="457200" rtl="0" algn="l">
              <a:lnSpc>
                <a:spcPct val="90000"/>
              </a:lnSpc>
              <a:spcBef>
                <a:spcPts val="1000"/>
              </a:spcBef>
              <a:spcAft>
                <a:spcPts val="0"/>
              </a:spcAft>
              <a:buClr>
                <a:schemeClr val="dk1"/>
              </a:buClr>
              <a:buSzPts val="1600"/>
              <a:buChar char="-"/>
            </a:pPr>
            <a:r>
              <a:rPr lang="en">
                <a:solidFill>
                  <a:schemeClr val="dk1"/>
                </a:solidFill>
              </a:rPr>
              <a:t>Event Management Platform Subscription</a:t>
            </a:r>
            <a:endParaRPr>
              <a:solidFill>
                <a:schemeClr val="dk1"/>
              </a:solidFill>
            </a:endParaRPr>
          </a:p>
          <a:p>
            <a:pPr indent="-330200" lvl="0" marL="457200" rtl="0" algn="l">
              <a:lnSpc>
                <a:spcPct val="90000"/>
              </a:lnSpc>
              <a:spcBef>
                <a:spcPts val="0"/>
              </a:spcBef>
              <a:spcAft>
                <a:spcPts val="0"/>
              </a:spcAft>
              <a:buClr>
                <a:schemeClr val="dk1"/>
              </a:buClr>
              <a:buSzPts val="1600"/>
              <a:buChar char="-"/>
            </a:pPr>
            <a:r>
              <a:rPr lang="en">
                <a:solidFill>
                  <a:schemeClr val="dk1"/>
                </a:solidFill>
              </a:rPr>
              <a:t>Azure Database host possible increase</a:t>
            </a:r>
            <a:endParaRPr>
              <a:solidFill>
                <a:schemeClr val="dk1"/>
              </a:solidFill>
            </a:endParaRPr>
          </a:p>
          <a:p>
            <a:pPr indent="-330200" lvl="0" marL="457200" rtl="0" algn="l">
              <a:lnSpc>
                <a:spcPct val="90000"/>
              </a:lnSpc>
              <a:spcBef>
                <a:spcPts val="0"/>
              </a:spcBef>
              <a:spcAft>
                <a:spcPts val="0"/>
              </a:spcAft>
              <a:buClr>
                <a:schemeClr val="dk1"/>
              </a:buClr>
              <a:buSzPts val="1600"/>
              <a:buChar char="-"/>
            </a:pPr>
            <a:r>
              <a:rPr lang="en">
                <a:solidFill>
                  <a:schemeClr val="dk1"/>
                </a:solidFill>
              </a:rPr>
              <a:t>Man hours for integration and pipeline development</a:t>
            </a:r>
            <a:endParaRPr>
              <a:solidFill>
                <a:schemeClr val="dk1"/>
              </a:solidFill>
            </a:endParaRPr>
          </a:p>
          <a:p>
            <a:pPr indent="0" lvl="0" marL="0" rtl="0" algn="l">
              <a:spcBef>
                <a:spcPts val="9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Recapping Platform Features</a:t>
            </a:r>
            <a:endParaRPr sz="2000"/>
          </a:p>
        </p:txBody>
      </p:sp>
      <p:sp>
        <p:nvSpPr>
          <p:cNvPr id="105" name="Google Shape;105;p22"/>
          <p:cNvSpPr txBox="1"/>
          <p:nvPr/>
        </p:nvSpPr>
        <p:spPr>
          <a:xfrm>
            <a:off x="602200" y="1066600"/>
            <a:ext cx="60573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Out of the 8 platforms compared– these are the top 3 that meet the requirements of both Verizon and overall Momentum needs. </a:t>
            </a:r>
            <a:endParaRPr sz="1200"/>
          </a:p>
        </p:txBody>
      </p:sp>
      <p:graphicFrame>
        <p:nvGraphicFramePr>
          <p:cNvPr id="106" name="Google Shape;106;p22"/>
          <p:cNvGraphicFramePr/>
          <p:nvPr/>
        </p:nvGraphicFramePr>
        <p:xfrm>
          <a:off x="1852700" y="1758600"/>
          <a:ext cx="3000000" cy="3000000"/>
        </p:xfrm>
        <a:graphic>
          <a:graphicData uri="http://schemas.openxmlformats.org/drawingml/2006/table">
            <a:tbl>
              <a:tblPr>
                <a:noFill/>
                <a:tableStyleId>{13EDDFEB-5759-489D-B16C-B0A7C810318B}</a:tableStyleId>
              </a:tblPr>
              <a:tblGrid>
                <a:gridCol w="1781175"/>
                <a:gridCol w="1018975"/>
                <a:gridCol w="971750"/>
                <a:gridCol w="1130150"/>
              </a:tblGrid>
              <a:tr h="200025">
                <a:tc>
                  <a:txBody>
                    <a:bodyPr/>
                    <a:lstStyle/>
                    <a:p>
                      <a:pPr indent="0" lvl="0" marL="0" rtl="0" algn="ctr">
                        <a:lnSpc>
                          <a:spcPct val="115000"/>
                        </a:lnSpc>
                        <a:spcBef>
                          <a:spcPts val="0"/>
                        </a:spcBef>
                        <a:spcAft>
                          <a:spcPts val="0"/>
                        </a:spcAft>
                        <a:buNone/>
                      </a:pPr>
                      <a:r>
                        <a:rPr lang="en" sz="1000"/>
                        <a:t>Features</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lang="en" sz="1000"/>
                        <a:t>Recapping Platform</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hMerge="1"/>
                <a:tc hMerge="1"/>
              </a:tr>
              <a:tr h="219075">
                <a:tc>
                  <a:txBody>
                    <a:bodyPr/>
                    <a:lstStyle/>
                    <a:p>
                      <a:pPr indent="0" lvl="0" marL="0" rtl="0" algn="l">
                        <a:spcBef>
                          <a:spcPts val="0"/>
                        </a:spcBef>
                        <a:spcAft>
                          <a:spcPts val="0"/>
                        </a:spcAft>
                        <a:buNone/>
                      </a:pPr>
                      <a:r>
                        <a:t/>
                      </a:r>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200"/>
                        <a:t>Brandscopic</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200"/>
                        <a:t>Pinata</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200"/>
                        <a:t>Network Ninja</a:t>
                      </a:r>
                      <a:endParaRPr b="1" sz="12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D9D9D9"/>
                    </a:solidFill>
                  </a:tcPr>
                </a:tc>
              </a:tr>
              <a:tr h="247650">
                <a:tc>
                  <a:txBody>
                    <a:bodyPr/>
                    <a:lstStyle/>
                    <a:p>
                      <a:pPr indent="0" lvl="0" marL="0" rtl="0" algn="ctr">
                        <a:lnSpc>
                          <a:spcPct val="115000"/>
                        </a:lnSpc>
                        <a:spcBef>
                          <a:spcPts val="0"/>
                        </a:spcBef>
                        <a:spcAft>
                          <a:spcPts val="0"/>
                        </a:spcAft>
                        <a:buNone/>
                      </a:pPr>
                      <a:r>
                        <a:rPr b="1" lang="en" sz="1000"/>
                        <a:t>Dashboard View</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Calendar</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Bi Directional API</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Staffing Agency Integration</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Attachments for Event</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Offline Data Entry</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Media Upload and Tagging</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SMS Event Reminders</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b="1" lang="en" sz="1000"/>
                        <a:t>Recap Notifications</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b="1" lang="en" sz="1000"/>
                        <a:t>Review Recap Reports prior to submitting</a:t>
                      </a:r>
                      <a:endParaRPr b="1"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457200" y="594360"/>
            <a:ext cx="7086600" cy="685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t>Brandscopic</a:t>
            </a:r>
            <a:endParaRPr sz="2400"/>
          </a:p>
        </p:txBody>
      </p:sp>
      <p:sp>
        <p:nvSpPr>
          <p:cNvPr id="112" name="Google Shape;112;p23"/>
          <p:cNvSpPr txBox="1"/>
          <p:nvPr>
            <p:ph idx="1" type="body"/>
          </p:nvPr>
        </p:nvSpPr>
        <p:spPr>
          <a:xfrm>
            <a:off x="457200" y="1459575"/>
            <a:ext cx="3983700" cy="3375300"/>
          </a:xfrm>
          <a:prstGeom prst="rect">
            <a:avLst/>
          </a:prstGeom>
        </p:spPr>
        <p:txBody>
          <a:bodyPr anchorCtr="0" anchor="t" bIns="0" lIns="0" spcFirstLastPara="1" rIns="0" wrap="square" tIns="0">
            <a:normAutofit lnSpcReduction="10000"/>
          </a:bodyPr>
          <a:lstStyle/>
          <a:p>
            <a:pPr indent="-330200" lvl="0" marL="457200" rtl="0" algn="l">
              <a:spcBef>
                <a:spcPts val="900"/>
              </a:spcBef>
              <a:spcAft>
                <a:spcPts val="0"/>
              </a:spcAft>
              <a:buSzPts val="1600"/>
              <a:buChar char="-"/>
            </a:pPr>
            <a:r>
              <a:rPr lang="en"/>
              <a:t>Mobile App or Responsive web app</a:t>
            </a:r>
            <a:endParaRPr/>
          </a:p>
          <a:p>
            <a:pPr indent="-330200" lvl="0" marL="457200" rtl="0" algn="l">
              <a:spcBef>
                <a:spcPts val="0"/>
              </a:spcBef>
              <a:spcAft>
                <a:spcPts val="0"/>
              </a:spcAft>
              <a:buSzPts val="1600"/>
              <a:buChar char="-"/>
            </a:pPr>
            <a:r>
              <a:rPr lang="en"/>
              <a:t>Can custom build according to our need</a:t>
            </a:r>
            <a:endParaRPr/>
          </a:p>
          <a:p>
            <a:pPr indent="-330200" lvl="0" marL="457200" rtl="0" algn="l">
              <a:spcBef>
                <a:spcPts val="0"/>
              </a:spcBef>
              <a:spcAft>
                <a:spcPts val="0"/>
              </a:spcAft>
              <a:buSzPts val="1600"/>
              <a:buChar char="-"/>
            </a:pPr>
            <a:r>
              <a:rPr lang="en"/>
              <a:t>Configurable dashboard</a:t>
            </a:r>
            <a:endParaRPr/>
          </a:p>
          <a:p>
            <a:pPr indent="-330200" lvl="0" marL="457200" rtl="0" algn="l">
              <a:spcBef>
                <a:spcPts val="0"/>
              </a:spcBef>
              <a:spcAft>
                <a:spcPts val="0"/>
              </a:spcAft>
              <a:buSzPts val="1600"/>
              <a:buChar char="-"/>
            </a:pPr>
            <a:r>
              <a:rPr lang="en"/>
              <a:t>Notifications, in app, sms or email</a:t>
            </a:r>
            <a:endParaRPr/>
          </a:p>
          <a:p>
            <a:pPr indent="-330200" lvl="0" marL="457200" rtl="0" algn="l">
              <a:spcBef>
                <a:spcPts val="0"/>
              </a:spcBef>
              <a:spcAft>
                <a:spcPts val="0"/>
              </a:spcAft>
              <a:buSzPts val="1600"/>
              <a:buChar char="-"/>
            </a:pPr>
            <a:r>
              <a:rPr lang="en"/>
              <a:t>Calendar</a:t>
            </a:r>
            <a:r>
              <a:rPr lang="en"/>
              <a:t> view by event, campaign or phase</a:t>
            </a:r>
            <a:endParaRPr/>
          </a:p>
          <a:p>
            <a:pPr indent="-330200" lvl="0" marL="457200" rtl="0" algn="l">
              <a:spcBef>
                <a:spcPts val="0"/>
              </a:spcBef>
              <a:spcAft>
                <a:spcPts val="0"/>
              </a:spcAft>
              <a:buSzPts val="1600"/>
              <a:buChar char="-"/>
            </a:pPr>
            <a:r>
              <a:rPr lang="en"/>
              <a:t>Geo locate for BA or FM check in (geolocate crumbs or IP address)</a:t>
            </a:r>
            <a:endParaRPr/>
          </a:p>
          <a:p>
            <a:pPr indent="-330200" lvl="0" marL="457200" rtl="0" algn="l">
              <a:spcBef>
                <a:spcPts val="0"/>
              </a:spcBef>
              <a:spcAft>
                <a:spcPts val="0"/>
              </a:spcAft>
              <a:buSzPts val="1600"/>
              <a:buChar char="-"/>
            </a:pPr>
            <a:r>
              <a:rPr lang="en"/>
              <a:t>Bi directional API</a:t>
            </a:r>
            <a:endParaRPr/>
          </a:p>
          <a:p>
            <a:pPr indent="-330200" lvl="0" marL="457200" rtl="0" algn="l">
              <a:spcBef>
                <a:spcPts val="0"/>
              </a:spcBef>
              <a:spcAft>
                <a:spcPts val="0"/>
              </a:spcAft>
              <a:buSzPts val="1600"/>
              <a:buChar char="-"/>
            </a:pPr>
            <a:r>
              <a:rPr lang="en"/>
              <a:t>Staffing agencies can have accounts and then assign staff</a:t>
            </a:r>
            <a:endParaRPr/>
          </a:p>
          <a:p>
            <a:pPr indent="-330200" lvl="0" marL="457200" rtl="0" algn="l">
              <a:spcBef>
                <a:spcPts val="0"/>
              </a:spcBef>
              <a:spcAft>
                <a:spcPts val="0"/>
              </a:spcAft>
              <a:buSzPts val="1600"/>
              <a:buChar char="-"/>
            </a:pPr>
            <a:r>
              <a:rPr lang="en"/>
              <a:t>Can partition the client portals so that Momentum would have 1 portal but multiple clients; no data overlapping</a:t>
            </a:r>
            <a:endParaRPr/>
          </a:p>
        </p:txBody>
      </p:sp>
      <p:pic>
        <p:nvPicPr>
          <p:cNvPr id="113" name="Google Shape;113;p23"/>
          <p:cNvPicPr preferRelativeResize="0"/>
          <p:nvPr/>
        </p:nvPicPr>
        <p:blipFill>
          <a:blip r:embed="rId3">
            <a:alphaModFix/>
          </a:blip>
          <a:stretch>
            <a:fillRect/>
          </a:stretch>
        </p:blipFill>
        <p:spPr>
          <a:xfrm>
            <a:off x="4440900" y="534936"/>
            <a:ext cx="3983701" cy="2415539"/>
          </a:xfrm>
          <a:prstGeom prst="rect">
            <a:avLst/>
          </a:prstGeom>
          <a:noFill/>
          <a:ln>
            <a:noFill/>
          </a:ln>
        </p:spPr>
      </p:pic>
      <p:pic>
        <p:nvPicPr>
          <p:cNvPr id="114" name="Google Shape;114;p23"/>
          <p:cNvPicPr preferRelativeResize="0"/>
          <p:nvPr/>
        </p:nvPicPr>
        <p:blipFill>
          <a:blip r:embed="rId4">
            <a:alphaModFix/>
          </a:blip>
          <a:stretch>
            <a:fillRect/>
          </a:stretch>
        </p:blipFill>
        <p:spPr>
          <a:xfrm>
            <a:off x="5054750" y="2667925"/>
            <a:ext cx="3643476" cy="2606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c41e4e4be335f45bd513e1b0499f9417">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af26cca610bf6bb2aae6c1af2de8179b"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5212364-6e0c-40a5-9fff-da248140089a" xsi:nil="true"/>
    <lcf76f155ced4ddcb4097134ff3c332f xmlns="801b4607-f500-4f6e-b784-fb54d22359e9">
      <Terms xmlns="http://schemas.microsoft.com/office/infopath/2007/PartnerControls"/>
    </lcf76f155ced4ddcb4097134ff3c332f>
    <Notes xmlns="801b4607-f500-4f6e-b784-fb54d22359e9" xsi:nil="true"/>
    <AzureFiles xmlns="801b4607-f500-4f6e-b784-fb54d22359e9">
      <Url xsi:nil="true"/>
      <Description xsi:nil="true"/>
    </AzureFiles>
    <Tag xmlns="801b4607-f500-4f6e-b784-fb54d22359e9" xsi:nil="true"/>
  </documentManagement>
</p:properties>
</file>

<file path=customXml/itemProps1.xml><?xml version="1.0" encoding="utf-8"?>
<ds:datastoreItem xmlns:ds="http://schemas.openxmlformats.org/officeDocument/2006/customXml" ds:itemID="{08AC1C4F-6F20-4012-8E65-A9C6906CFDD0}"/>
</file>

<file path=customXml/itemProps2.xml><?xml version="1.0" encoding="utf-8"?>
<ds:datastoreItem xmlns:ds="http://schemas.openxmlformats.org/officeDocument/2006/customXml" ds:itemID="{55003FCE-ED80-422B-879C-20B602FE9562}"/>
</file>

<file path=customXml/itemProps3.xml><?xml version="1.0" encoding="utf-8"?>
<ds:datastoreItem xmlns:ds="http://schemas.openxmlformats.org/officeDocument/2006/customXml" ds:itemID="{D3F00DA1-A653-48E3-BEC3-95A5C29ABB19}"/>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ies>
</file>